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6"/>
  </p:notesMasterIdLst>
  <p:sldIdLst>
    <p:sldId id="256" r:id="rId2"/>
    <p:sldId id="378" r:id="rId3"/>
    <p:sldId id="258" r:id="rId4"/>
    <p:sldId id="434" r:id="rId5"/>
    <p:sldId id="266" r:id="rId6"/>
    <p:sldId id="265" r:id="rId7"/>
    <p:sldId id="295" r:id="rId8"/>
    <p:sldId id="314" r:id="rId9"/>
    <p:sldId id="435" r:id="rId10"/>
    <p:sldId id="394" r:id="rId11"/>
    <p:sldId id="316" r:id="rId12"/>
    <p:sldId id="277" r:id="rId13"/>
    <p:sldId id="317" r:id="rId14"/>
    <p:sldId id="380" r:id="rId15"/>
    <p:sldId id="379" r:id="rId16"/>
    <p:sldId id="429" r:id="rId17"/>
    <p:sldId id="433" r:id="rId18"/>
    <p:sldId id="281" r:id="rId19"/>
    <p:sldId id="318" r:id="rId20"/>
    <p:sldId id="368" r:id="rId21"/>
    <p:sldId id="372" r:id="rId22"/>
    <p:sldId id="371" r:id="rId23"/>
    <p:sldId id="428"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DBD39-ECF0-2DC4-60E5-EEFE84BB03F9}" v="47" dt="2024-11-08T20:05:27.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09"/>
  </p:normalViewPr>
  <p:slideViewPr>
    <p:cSldViewPr snapToGrid="0" snapToObjects="1">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DBD5B-1C09-894D-BA1F-303605FD1C18}"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73A39B5C-B517-804C-8C1C-9A35D48A762C}">
      <dgm:prSet phldrT="[Text]"/>
      <dgm:spPr/>
      <dgm:t>
        <a:bodyPr/>
        <a:lstStyle/>
        <a:p>
          <a:r>
            <a:rPr lang="en-US" dirty="0"/>
            <a:t>Confusion- (withdrawal)</a:t>
          </a:r>
        </a:p>
      </dgm:t>
    </dgm:pt>
    <dgm:pt modelId="{B18CB995-D933-CD4C-8538-C21E846DC36E}" type="parTrans" cxnId="{44CB7DAC-A686-FE41-BC7C-10C958B861D4}">
      <dgm:prSet/>
      <dgm:spPr/>
      <dgm:t>
        <a:bodyPr/>
        <a:lstStyle/>
        <a:p>
          <a:endParaRPr lang="en-US"/>
        </a:p>
      </dgm:t>
    </dgm:pt>
    <dgm:pt modelId="{F1DDEA52-838D-6F42-A723-F84451684BF3}" type="sibTrans" cxnId="{44CB7DAC-A686-FE41-BC7C-10C958B861D4}">
      <dgm:prSet/>
      <dgm:spPr/>
      <dgm:t>
        <a:bodyPr/>
        <a:lstStyle/>
        <a:p>
          <a:endParaRPr lang="en-US"/>
        </a:p>
      </dgm:t>
    </dgm:pt>
    <dgm:pt modelId="{83B0FFBD-62B8-5B4D-9DB5-CB44945D9DC0}">
      <dgm:prSet phldrT="[Text]"/>
      <dgm:spPr/>
      <dgm:t>
        <a:bodyPr/>
        <a:lstStyle/>
        <a:p>
          <a:r>
            <a:rPr lang="en-US" dirty="0"/>
            <a:t>Anger- (shame)</a:t>
          </a:r>
        </a:p>
      </dgm:t>
    </dgm:pt>
    <dgm:pt modelId="{AC667FA3-3ABA-EB48-B25B-C64FE02CFA06}" type="parTrans" cxnId="{45FABB20-38D2-2A45-9F6B-C4E9FF98F78C}">
      <dgm:prSet/>
      <dgm:spPr/>
      <dgm:t>
        <a:bodyPr/>
        <a:lstStyle/>
        <a:p>
          <a:endParaRPr lang="en-US"/>
        </a:p>
      </dgm:t>
    </dgm:pt>
    <dgm:pt modelId="{547B7900-1940-A34F-87FC-3F427ADF557A}" type="sibTrans" cxnId="{45FABB20-38D2-2A45-9F6B-C4E9FF98F78C}">
      <dgm:prSet/>
      <dgm:spPr/>
      <dgm:t>
        <a:bodyPr/>
        <a:lstStyle/>
        <a:p>
          <a:endParaRPr lang="en-US"/>
        </a:p>
      </dgm:t>
    </dgm:pt>
    <dgm:pt modelId="{B7B09BE1-10D1-E443-8DBD-F4DB2D1DCB80}">
      <dgm:prSet phldrT="[Text]"/>
      <dgm:spPr/>
      <dgm:t>
        <a:bodyPr/>
        <a:lstStyle/>
        <a:p>
          <a:r>
            <a:rPr lang="en-US" dirty="0"/>
            <a:t>Hate- (blame)</a:t>
          </a:r>
        </a:p>
      </dgm:t>
    </dgm:pt>
    <dgm:pt modelId="{9E310DCD-38FE-8441-8993-C068DAC53782}" type="parTrans" cxnId="{A6EA6002-91C9-3D4F-8F9C-3128F77252E3}">
      <dgm:prSet/>
      <dgm:spPr/>
      <dgm:t>
        <a:bodyPr/>
        <a:lstStyle/>
        <a:p>
          <a:endParaRPr lang="en-US"/>
        </a:p>
      </dgm:t>
    </dgm:pt>
    <dgm:pt modelId="{D04C4107-E3FB-7443-AF03-9F66A2DDF1A6}" type="sibTrans" cxnId="{A6EA6002-91C9-3D4F-8F9C-3128F77252E3}">
      <dgm:prSet/>
      <dgm:spPr/>
      <dgm:t>
        <a:bodyPr/>
        <a:lstStyle/>
        <a:p>
          <a:endParaRPr lang="en-US"/>
        </a:p>
      </dgm:t>
    </dgm:pt>
    <dgm:pt modelId="{7F76D876-9B15-4C48-B3E9-E5EF88CD6B2E}">
      <dgm:prSet phldrT="[Text]"/>
      <dgm:spPr/>
      <dgm:t>
        <a:bodyPr/>
        <a:lstStyle/>
        <a:p>
          <a:r>
            <a:rPr lang="en-US" dirty="0"/>
            <a:t>Self-hate- (self sabotaging)</a:t>
          </a:r>
        </a:p>
      </dgm:t>
    </dgm:pt>
    <dgm:pt modelId="{320EE89C-3D58-374E-855B-D7CF33E83792}" type="parTrans" cxnId="{A9F3DA24-A0FB-5A4D-B20A-DD4DDED65F9D}">
      <dgm:prSet/>
      <dgm:spPr/>
      <dgm:t>
        <a:bodyPr/>
        <a:lstStyle/>
        <a:p>
          <a:endParaRPr lang="en-US"/>
        </a:p>
      </dgm:t>
    </dgm:pt>
    <dgm:pt modelId="{F8F6557D-3CE1-E942-83DF-DA73B883B030}" type="sibTrans" cxnId="{A9F3DA24-A0FB-5A4D-B20A-DD4DDED65F9D}">
      <dgm:prSet/>
      <dgm:spPr/>
      <dgm:t>
        <a:bodyPr/>
        <a:lstStyle/>
        <a:p>
          <a:endParaRPr lang="en-US"/>
        </a:p>
      </dgm:t>
    </dgm:pt>
    <dgm:pt modelId="{F36A494B-536F-4743-859B-B5DD95CDDD43}">
      <dgm:prSet phldrT="[Text]"/>
      <dgm:spPr/>
      <dgm:t>
        <a:bodyPr/>
        <a:lstStyle/>
        <a:p>
          <a:r>
            <a:rPr lang="en-US" dirty="0"/>
            <a:t>Rage (reactive/addictive)</a:t>
          </a:r>
        </a:p>
      </dgm:t>
    </dgm:pt>
    <dgm:pt modelId="{D38982AD-8F22-AB45-93D2-B8F098531568}" type="parTrans" cxnId="{EBC0289B-F090-234E-BA44-AC64ED707D28}">
      <dgm:prSet/>
      <dgm:spPr/>
      <dgm:t>
        <a:bodyPr/>
        <a:lstStyle/>
        <a:p>
          <a:endParaRPr lang="en-US"/>
        </a:p>
      </dgm:t>
    </dgm:pt>
    <dgm:pt modelId="{763AC892-9037-4945-BEB8-E185C53E9A9E}" type="sibTrans" cxnId="{EBC0289B-F090-234E-BA44-AC64ED707D28}">
      <dgm:prSet/>
      <dgm:spPr/>
      <dgm:t>
        <a:bodyPr/>
        <a:lstStyle/>
        <a:p>
          <a:endParaRPr lang="en-US"/>
        </a:p>
      </dgm:t>
    </dgm:pt>
    <dgm:pt modelId="{C3BCAA50-52CC-0A4D-BAD0-48BD19A94D70}" type="pres">
      <dgm:prSet presAssocID="{CD5DBD5B-1C09-894D-BA1F-303605FD1C18}" presName="outerComposite" presStyleCnt="0">
        <dgm:presLayoutVars>
          <dgm:chMax val="5"/>
          <dgm:dir/>
          <dgm:resizeHandles val="exact"/>
        </dgm:presLayoutVars>
      </dgm:prSet>
      <dgm:spPr/>
    </dgm:pt>
    <dgm:pt modelId="{218E1A49-B1FD-F34E-901D-4F85A4E2A5C3}" type="pres">
      <dgm:prSet presAssocID="{CD5DBD5B-1C09-894D-BA1F-303605FD1C18}" presName="dummyMaxCanvas" presStyleCnt="0">
        <dgm:presLayoutVars/>
      </dgm:prSet>
      <dgm:spPr/>
    </dgm:pt>
    <dgm:pt modelId="{A1B2C944-3E93-7342-AC3D-A98E07850B8A}" type="pres">
      <dgm:prSet presAssocID="{CD5DBD5B-1C09-894D-BA1F-303605FD1C18}" presName="FiveNodes_1" presStyleLbl="node1" presStyleIdx="0" presStyleCnt="5">
        <dgm:presLayoutVars>
          <dgm:bulletEnabled val="1"/>
        </dgm:presLayoutVars>
      </dgm:prSet>
      <dgm:spPr/>
    </dgm:pt>
    <dgm:pt modelId="{CCF32E02-600E-AB40-BAB3-9C87924BA357}" type="pres">
      <dgm:prSet presAssocID="{CD5DBD5B-1C09-894D-BA1F-303605FD1C18}" presName="FiveNodes_2" presStyleLbl="node1" presStyleIdx="1" presStyleCnt="5">
        <dgm:presLayoutVars>
          <dgm:bulletEnabled val="1"/>
        </dgm:presLayoutVars>
      </dgm:prSet>
      <dgm:spPr/>
    </dgm:pt>
    <dgm:pt modelId="{4FB34CC9-30EB-7245-A1E8-69877712C9E8}" type="pres">
      <dgm:prSet presAssocID="{CD5DBD5B-1C09-894D-BA1F-303605FD1C18}" presName="FiveNodes_3" presStyleLbl="node1" presStyleIdx="2" presStyleCnt="5">
        <dgm:presLayoutVars>
          <dgm:bulletEnabled val="1"/>
        </dgm:presLayoutVars>
      </dgm:prSet>
      <dgm:spPr/>
    </dgm:pt>
    <dgm:pt modelId="{2706B381-0589-FE4F-AF41-DAC2B0FCE3D1}" type="pres">
      <dgm:prSet presAssocID="{CD5DBD5B-1C09-894D-BA1F-303605FD1C18}" presName="FiveNodes_4" presStyleLbl="node1" presStyleIdx="3" presStyleCnt="5">
        <dgm:presLayoutVars>
          <dgm:bulletEnabled val="1"/>
        </dgm:presLayoutVars>
      </dgm:prSet>
      <dgm:spPr/>
    </dgm:pt>
    <dgm:pt modelId="{E6AFDD93-71C2-6A4D-97D1-ADD8BDB14AB0}" type="pres">
      <dgm:prSet presAssocID="{CD5DBD5B-1C09-894D-BA1F-303605FD1C18}" presName="FiveNodes_5" presStyleLbl="node1" presStyleIdx="4" presStyleCnt="5">
        <dgm:presLayoutVars>
          <dgm:bulletEnabled val="1"/>
        </dgm:presLayoutVars>
      </dgm:prSet>
      <dgm:spPr/>
    </dgm:pt>
    <dgm:pt modelId="{6F9484DF-F0B8-2147-83D4-B273383F5934}" type="pres">
      <dgm:prSet presAssocID="{CD5DBD5B-1C09-894D-BA1F-303605FD1C18}" presName="FiveConn_1-2" presStyleLbl="fgAccFollowNode1" presStyleIdx="0" presStyleCnt="4">
        <dgm:presLayoutVars>
          <dgm:bulletEnabled val="1"/>
        </dgm:presLayoutVars>
      </dgm:prSet>
      <dgm:spPr/>
    </dgm:pt>
    <dgm:pt modelId="{332E1926-3C6E-5643-A1F9-860EC7EA5463}" type="pres">
      <dgm:prSet presAssocID="{CD5DBD5B-1C09-894D-BA1F-303605FD1C18}" presName="FiveConn_2-3" presStyleLbl="fgAccFollowNode1" presStyleIdx="1" presStyleCnt="4">
        <dgm:presLayoutVars>
          <dgm:bulletEnabled val="1"/>
        </dgm:presLayoutVars>
      </dgm:prSet>
      <dgm:spPr/>
    </dgm:pt>
    <dgm:pt modelId="{5C70A07D-B477-4B4D-BF3D-39452A4D6754}" type="pres">
      <dgm:prSet presAssocID="{CD5DBD5B-1C09-894D-BA1F-303605FD1C18}" presName="FiveConn_3-4" presStyleLbl="fgAccFollowNode1" presStyleIdx="2" presStyleCnt="4">
        <dgm:presLayoutVars>
          <dgm:bulletEnabled val="1"/>
        </dgm:presLayoutVars>
      </dgm:prSet>
      <dgm:spPr/>
    </dgm:pt>
    <dgm:pt modelId="{060D2039-F3A2-684D-9A3C-2F2D1DAB9FE7}" type="pres">
      <dgm:prSet presAssocID="{CD5DBD5B-1C09-894D-BA1F-303605FD1C18}" presName="FiveConn_4-5" presStyleLbl="fgAccFollowNode1" presStyleIdx="3" presStyleCnt="4">
        <dgm:presLayoutVars>
          <dgm:bulletEnabled val="1"/>
        </dgm:presLayoutVars>
      </dgm:prSet>
      <dgm:spPr/>
    </dgm:pt>
    <dgm:pt modelId="{022DA0C0-06CA-EE4B-999E-23947E51FD62}" type="pres">
      <dgm:prSet presAssocID="{CD5DBD5B-1C09-894D-BA1F-303605FD1C18}" presName="FiveNodes_1_text" presStyleLbl="node1" presStyleIdx="4" presStyleCnt="5">
        <dgm:presLayoutVars>
          <dgm:bulletEnabled val="1"/>
        </dgm:presLayoutVars>
      </dgm:prSet>
      <dgm:spPr/>
    </dgm:pt>
    <dgm:pt modelId="{E6B3F11D-0D2F-9345-B3DC-A618469F5E37}" type="pres">
      <dgm:prSet presAssocID="{CD5DBD5B-1C09-894D-BA1F-303605FD1C18}" presName="FiveNodes_2_text" presStyleLbl="node1" presStyleIdx="4" presStyleCnt="5">
        <dgm:presLayoutVars>
          <dgm:bulletEnabled val="1"/>
        </dgm:presLayoutVars>
      </dgm:prSet>
      <dgm:spPr/>
    </dgm:pt>
    <dgm:pt modelId="{9475E4FA-3D49-6D4F-AA28-66E4BBE70B8F}" type="pres">
      <dgm:prSet presAssocID="{CD5DBD5B-1C09-894D-BA1F-303605FD1C18}" presName="FiveNodes_3_text" presStyleLbl="node1" presStyleIdx="4" presStyleCnt="5">
        <dgm:presLayoutVars>
          <dgm:bulletEnabled val="1"/>
        </dgm:presLayoutVars>
      </dgm:prSet>
      <dgm:spPr/>
    </dgm:pt>
    <dgm:pt modelId="{9E8E9FCE-B3CE-214C-8A4E-639AB5B47558}" type="pres">
      <dgm:prSet presAssocID="{CD5DBD5B-1C09-894D-BA1F-303605FD1C18}" presName="FiveNodes_4_text" presStyleLbl="node1" presStyleIdx="4" presStyleCnt="5">
        <dgm:presLayoutVars>
          <dgm:bulletEnabled val="1"/>
        </dgm:presLayoutVars>
      </dgm:prSet>
      <dgm:spPr/>
    </dgm:pt>
    <dgm:pt modelId="{5B72B3E1-8753-5948-9E9B-E42E09289381}" type="pres">
      <dgm:prSet presAssocID="{CD5DBD5B-1C09-894D-BA1F-303605FD1C18}" presName="FiveNodes_5_text" presStyleLbl="node1" presStyleIdx="4" presStyleCnt="5">
        <dgm:presLayoutVars>
          <dgm:bulletEnabled val="1"/>
        </dgm:presLayoutVars>
      </dgm:prSet>
      <dgm:spPr/>
    </dgm:pt>
  </dgm:ptLst>
  <dgm:cxnLst>
    <dgm:cxn modelId="{A6EA6002-91C9-3D4F-8F9C-3128F77252E3}" srcId="{CD5DBD5B-1C09-894D-BA1F-303605FD1C18}" destId="{B7B09BE1-10D1-E443-8DBD-F4DB2D1DCB80}" srcOrd="2" destOrd="0" parTransId="{9E310DCD-38FE-8441-8993-C068DAC53782}" sibTransId="{D04C4107-E3FB-7443-AF03-9F66A2DDF1A6}"/>
    <dgm:cxn modelId="{B2A5520F-78B1-954B-B0E6-34BE5C6E02BF}" type="presOf" srcId="{7F76D876-9B15-4C48-B3E9-E5EF88CD6B2E}" destId="{2706B381-0589-FE4F-AF41-DAC2B0FCE3D1}" srcOrd="0" destOrd="0" presId="urn:microsoft.com/office/officeart/2005/8/layout/vProcess5"/>
    <dgm:cxn modelId="{CEFB301D-1F09-984F-9784-6A1FB7A3CE39}" type="presOf" srcId="{F36A494B-536F-4743-859B-B5DD95CDDD43}" destId="{5B72B3E1-8753-5948-9E9B-E42E09289381}" srcOrd="1" destOrd="0" presId="urn:microsoft.com/office/officeart/2005/8/layout/vProcess5"/>
    <dgm:cxn modelId="{F6F68920-C720-CC43-9423-6366D80941E4}" type="presOf" srcId="{7F76D876-9B15-4C48-B3E9-E5EF88CD6B2E}" destId="{9E8E9FCE-B3CE-214C-8A4E-639AB5B47558}" srcOrd="1" destOrd="0" presId="urn:microsoft.com/office/officeart/2005/8/layout/vProcess5"/>
    <dgm:cxn modelId="{45FABB20-38D2-2A45-9F6B-C4E9FF98F78C}" srcId="{CD5DBD5B-1C09-894D-BA1F-303605FD1C18}" destId="{83B0FFBD-62B8-5B4D-9DB5-CB44945D9DC0}" srcOrd="1" destOrd="0" parTransId="{AC667FA3-3ABA-EB48-B25B-C64FE02CFA06}" sibTransId="{547B7900-1940-A34F-87FC-3F427ADF557A}"/>
    <dgm:cxn modelId="{A9F3DA24-A0FB-5A4D-B20A-DD4DDED65F9D}" srcId="{CD5DBD5B-1C09-894D-BA1F-303605FD1C18}" destId="{7F76D876-9B15-4C48-B3E9-E5EF88CD6B2E}" srcOrd="3" destOrd="0" parTransId="{320EE89C-3D58-374E-855B-D7CF33E83792}" sibTransId="{F8F6557D-3CE1-E942-83DF-DA73B883B030}"/>
    <dgm:cxn modelId="{9FD52428-5C90-BA46-A3A6-F91B57C1E30C}" type="presOf" srcId="{B7B09BE1-10D1-E443-8DBD-F4DB2D1DCB80}" destId="{4FB34CC9-30EB-7245-A1E8-69877712C9E8}" srcOrd="0" destOrd="0" presId="urn:microsoft.com/office/officeart/2005/8/layout/vProcess5"/>
    <dgm:cxn modelId="{36D68731-9202-B145-9BCF-16A6DBD61E1D}" type="presOf" srcId="{CD5DBD5B-1C09-894D-BA1F-303605FD1C18}" destId="{C3BCAA50-52CC-0A4D-BAD0-48BD19A94D70}" srcOrd="0" destOrd="0" presId="urn:microsoft.com/office/officeart/2005/8/layout/vProcess5"/>
    <dgm:cxn modelId="{1F81B158-BF34-D640-B16F-E146E98C32EF}" type="presOf" srcId="{547B7900-1940-A34F-87FC-3F427ADF557A}" destId="{332E1926-3C6E-5643-A1F9-860EC7EA5463}" srcOrd="0" destOrd="0" presId="urn:microsoft.com/office/officeart/2005/8/layout/vProcess5"/>
    <dgm:cxn modelId="{373C655D-8C26-A84B-B17A-205300A1CA46}" type="presOf" srcId="{73A39B5C-B517-804C-8C1C-9A35D48A762C}" destId="{022DA0C0-06CA-EE4B-999E-23947E51FD62}" srcOrd="1" destOrd="0" presId="urn:microsoft.com/office/officeart/2005/8/layout/vProcess5"/>
    <dgm:cxn modelId="{61292E6B-D4F2-6744-9089-E241F516CCF4}" type="presOf" srcId="{F1DDEA52-838D-6F42-A723-F84451684BF3}" destId="{6F9484DF-F0B8-2147-83D4-B273383F5934}" srcOrd="0" destOrd="0" presId="urn:microsoft.com/office/officeart/2005/8/layout/vProcess5"/>
    <dgm:cxn modelId="{7AABC775-CFC4-4B4E-B05F-0187E827A235}" type="presOf" srcId="{73A39B5C-B517-804C-8C1C-9A35D48A762C}" destId="{A1B2C944-3E93-7342-AC3D-A98E07850B8A}" srcOrd="0" destOrd="0" presId="urn:microsoft.com/office/officeart/2005/8/layout/vProcess5"/>
    <dgm:cxn modelId="{324FDA8E-4943-F345-810D-850D11E7922B}" type="presOf" srcId="{B7B09BE1-10D1-E443-8DBD-F4DB2D1DCB80}" destId="{9475E4FA-3D49-6D4F-AA28-66E4BBE70B8F}" srcOrd="1" destOrd="0" presId="urn:microsoft.com/office/officeart/2005/8/layout/vProcess5"/>
    <dgm:cxn modelId="{90C28790-4C7D-E94D-A3F5-3546959BD98C}" type="presOf" srcId="{83B0FFBD-62B8-5B4D-9DB5-CB44945D9DC0}" destId="{E6B3F11D-0D2F-9345-B3DC-A618469F5E37}" srcOrd="1" destOrd="0" presId="urn:microsoft.com/office/officeart/2005/8/layout/vProcess5"/>
    <dgm:cxn modelId="{EBC0289B-F090-234E-BA44-AC64ED707D28}" srcId="{CD5DBD5B-1C09-894D-BA1F-303605FD1C18}" destId="{F36A494B-536F-4743-859B-B5DD95CDDD43}" srcOrd="4" destOrd="0" parTransId="{D38982AD-8F22-AB45-93D2-B8F098531568}" sibTransId="{763AC892-9037-4945-BEB8-E185C53E9A9E}"/>
    <dgm:cxn modelId="{CA9F02A7-4402-AB42-9098-F9130455E2EF}" type="presOf" srcId="{F36A494B-536F-4743-859B-B5DD95CDDD43}" destId="{E6AFDD93-71C2-6A4D-97D1-ADD8BDB14AB0}" srcOrd="0" destOrd="0" presId="urn:microsoft.com/office/officeart/2005/8/layout/vProcess5"/>
    <dgm:cxn modelId="{44CB7DAC-A686-FE41-BC7C-10C958B861D4}" srcId="{CD5DBD5B-1C09-894D-BA1F-303605FD1C18}" destId="{73A39B5C-B517-804C-8C1C-9A35D48A762C}" srcOrd="0" destOrd="0" parTransId="{B18CB995-D933-CD4C-8538-C21E846DC36E}" sibTransId="{F1DDEA52-838D-6F42-A723-F84451684BF3}"/>
    <dgm:cxn modelId="{E68364B5-5707-124B-9129-DAD0ADB469E0}" type="presOf" srcId="{83B0FFBD-62B8-5B4D-9DB5-CB44945D9DC0}" destId="{CCF32E02-600E-AB40-BAB3-9C87924BA357}" srcOrd="0" destOrd="0" presId="urn:microsoft.com/office/officeart/2005/8/layout/vProcess5"/>
    <dgm:cxn modelId="{8B6DFBC6-C292-3247-92E4-1CA6B9D7598A}" type="presOf" srcId="{D04C4107-E3FB-7443-AF03-9F66A2DDF1A6}" destId="{5C70A07D-B477-4B4D-BF3D-39452A4D6754}" srcOrd="0" destOrd="0" presId="urn:microsoft.com/office/officeart/2005/8/layout/vProcess5"/>
    <dgm:cxn modelId="{398319DD-8565-CC4A-A956-87619ADB0F81}" type="presOf" srcId="{F8F6557D-3CE1-E942-83DF-DA73B883B030}" destId="{060D2039-F3A2-684D-9A3C-2F2D1DAB9FE7}" srcOrd="0" destOrd="0" presId="urn:microsoft.com/office/officeart/2005/8/layout/vProcess5"/>
    <dgm:cxn modelId="{58AC44E5-F007-5342-88D7-82C048ECFE6A}" type="presParOf" srcId="{C3BCAA50-52CC-0A4D-BAD0-48BD19A94D70}" destId="{218E1A49-B1FD-F34E-901D-4F85A4E2A5C3}" srcOrd="0" destOrd="0" presId="urn:microsoft.com/office/officeart/2005/8/layout/vProcess5"/>
    <dgm:cxn modelId="{BCDE9FD2-8F26-3046-9BEC-F886B287FF75}" type="presParOf" srcId="{C3BCAA50-52CC-0A4D-BAD0-48BD19A94D70}" destId="{A1B2C944-3E93-7342-AC3D-A98E07850B8A}" srcOrd="1" destOrd="0" presId="urn:microsoft.com/office/officeart/2005/8/layout/vProcess5"/>
    <dgm:cxn modelId="{01FB917C-B77F-2442-A827-B972A0625AEF}" type="presParOf" srcId="{C3BCAA50-52CC-0A4D-BAD0-48BD19A94D70}" destId="{CCF32E02-600E-AB40-BAB3-9C87924BA357}" srcOrd="2" destOrd="0" presId="urn:microsoft.com/office/officeart/2005/8/layout/vProcess5"/>
    <dgm:cxn modelId="{7B5106E9-27D2-6441-A3C5-D9D95F8EC519}" type="presParOf" srcId="{C3BCAA50-52CC-0A4D-BAD0-48BD19A94D70}" destId="{4FB34CC9-30EB-7245-A1E8-69877712C9E8}" srcOrd="3" destOrd="0" presId="urn:microsoft.com/office/officeart/2005/8/layout/vProcess5"/>
    <dgm:cxn modelId="{9630EF0D-EAC0-7942-A35F-CABAE439137C}" type="presParOf" srcId="{C3BCAA50-52CC-0A4D-BAD0-48BD19A94D70}" destId="{2706B381-0589-FE4F-AF41-DAC2B0FCE3D1}" srcOrd="4" destOrd="0" presId="urn:microsoft.com/office/officeart/2005/8/layout/vProcess5"/>
    <dgm:cxn modelId="{A1115EBF-12E2-E247-8E4B-A3496FA4D330}" type="presParOf" srcId="{C3BCAA50-52CC-0A4D-BAD0-48BD19A94D70}" destId="{E6AFDD93-71C2-6A4D-97D1-ADD8BDB14AB0}" srcOrd="5" destOrd="0" presId="urn:microsoft.com/office/officeart/2005/8/layout/vProcess5"/>
    <dgm:cxn modelId="{0A66FB63-CEAF-544C-AB14-1E0C8EFB6078}" type="presParOf" srcId="{C3BCAA50-52CC-0A4D-BAD0-48BD19A94D70}" destId="{6F9484DF-F0B8-2147-83D4-B273383F5934}" srcOrd="6" destOrd="0" presId="urn:microsoft.com/office/officeart/2005/8/layout/vProcess5"/>
    <dgm:cxn modelId="{3E508D72-B680-D046-A729-5DFCFB726DD8}" type="presParOf" srcId="{C3BCAA50-52CC-0A4D-BAD0-48BD19A94D70}" destId="{332E1926-3C6E-5643-A1F9-860EC7EA5463}" srcOrd="7" destOrd="0" presId="urn:microsoft.com/office/officeart/2005/8/layout/vProcess5"/>
    <dgm:cxn modelId="{797106F5-8969-EF4D-9A5E-88D1E92825E1}" type="presParOf" srcId="{C3BCAA50-52CC-0A4D-BAD0-48BD19A94D70}" destId="{5C70A07D-B477-4B4D-BF3D-39452A4D6754}" srcOrd="8" destOrd="0" presId="urn:microsoft.com/office/officeart/2005/8/layout/vProcess5"/>
    <dgm:cxn modelId="{BBA054AD-75FA-A248-8533-4D622FEF9D07}" type="presParOf" srcId="{C3BCAA50-52CC-0A4D-BAD0-48BD19A94D70}" destId="{060D2039-F3A2-684D-9A3C-2F2D1DAB9FE7}" srcOrd="9" destOrd="0" presId="urn:microsoft.com/office/officeart/2005/8/layout/vProcess5"/>
    <dgm:cxn modelId="{A7282E9C-C8AB-E040-82F3-DCCC728EDCCA}" type="presParOf" srcId="{C3BCAA50-52CC-0A4D-BAD0-48BD19A94D70}" destId="{022DA0C0-06CA-EE4B-999E-23947E51FD62}" srcOrd="10" destOrd="0" presId="urn:microsoft.com/office/officeart/2005/8/layout/vProcess5"/>
    <dgm:cxn modelId="{02AACE72-CD7A-3340-93BA-81CD232C33EB}" type="presParOf" srcId="{C3BCAA50-52CC-0A4D-BAD0-48BD19A94D70}" destId="{E6B3F11D-0D2F-9345-B3DC-A618469F5E37}" srcOrd="11" destOrd="0" presId="urn:microsoft.com/office/officeart/2005/8/layout/vProcess5"/>
    <dgm:cxn modelId="{B9868EE8-D173-A645-8BBB-9F151A86D614}" type="presParOf" srcId="{C3BCAA50-52CC-0A4D-BAD0-48BD19A94D70}" destId="{9475E4FA-3D49-6D4F-AA28-66E4BBE70B8F}" srcOrd="12" destOrd="0" presId="urn:microsoft.com/office/officeart/2005/8/layout/vProcess5"/>
    <dgm:cxn modelId="{88D9BBEE-791F-164E-A342-A85B28B7571D}" type="presParOf" srcId="{C3BCAA50-52CC-0A4D-BAD0-48BD19A94D70}" destId="{9E8E9FCE-B3CE-214C-8A4E-639AB5B47558}" srcOrd="13" destOrd="0" presId="urn:microsoft.com/office/officeart/2005/8/layout/vProcess5"/>
    <dgm:cxn modelId="{F545602E-1D92-DC4B-9DCE-A7FAE3A4BDBF}" type="presParOf" srcId="{C3BCAA50-52CC-0A4D-BAD0-48BD19A94D70}" destId="{5B72B3E1-8753-5948-9E9B-E42E0928938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DBD5B-1C09-894D-BA1F-303605FD1C18}" type="doc">
      <dgm:prSet loTypeId="urn:microsoft.com/office/officeart/2005/8/layout/vProcess5#5" loCatId="" qsTypeId="urn:microsoft.com/office/officeart/2005/8/quickstyle/simple4" qsCatId="simple" csTypeId="urn:microsoft.com/office/officeart/2005/8/colors/accent1_2" csCatId="accent1" phldr="1"/>
      <dgm:spPr/>
      <dgm:t>
        <a:bodyPr numCol="1"/>
        <a:lstStyle/>
        <a:p>
          <a:endParaRPr lang="en-US"/>
        </a:p>
      </dgm:t>
    </dgm:pt>
    <dgm:pt modelId="{73A39B5C-B517-804C-8C1C-9A35D48A762C}">
      <dgm:prSet phldrT="[Text]"/>
      <dgm:spPr/>
      <dgm:t>
        <a:bodyPr numCol="1"/>
        <a:lstStyle/>
        <a:p>
          <a:r>
            <a:rPr lang="en-US" dirty="0"/>
            <a:t>Confusion- (depression)</a:t>
          </a:r>
        </a:p>
      </dgm:t>
    </dgm:pt>
    <dgm:pt modelId="{B18CB995-D933-CD4C-8538-C21E846DC36E}" type="parTrans" cxnId="{44CB7DAC-A686-FE41-BC7C-10C958B861D4}">
      <dgm:prSet/>
      <dgm:spPr/>
      <dgm:t>
        <a:bodyPr numCol="1"/>
        <a:lstStyle/>
        <a:p>
          <a:endParaRPr lang="en-US"/>
        </a:p>
      </dgm:t>
    </dgm:pt>
    <dgm:pt modelId="{F1DDEA52-838D-6F42-A723-F84451684BF3}" type="sibTrans" cxnId="{44CB7DAC-A686-FE41-BC7C-10C958B861D4}">
      <dgm:prSet/>
      <dgm:spPr/>
      <dgm:t>
        <a:bodyPr numCol="1"/>
        <a:lstStyle/>
        <a:p>
          <a:endParaRPr lang="en-US"/>
        </a:p>
      </dgm:t>
    </dgm:pt>
    <dgm:pt modelId="{83B0FFBD-62B8-5B4D-9DB5-CB44945D9DC0}">
      <dgm:prSet phldrT="[Text]"/>
      <dgm:spPr/>
      <dgm:t>
        <a:bodyPr numCol="1"/>
        <a:lstStyle/>
        <a:p>
          <a:r>
            <a:rPr lang="en-US" dirty="0"/>
            <a:t>Anger- (anxiety issues)</a:t>
          </a:r>
        </a:p>
      </dgm:t>
    </dgm:pt>
    <dgm:pt modelId="{AC667FA3-3ABA-EB48-B25B-C64FE02CFA06}" type="parTrans" cxnId="{45FABB20-38D2-2A45-9F6B-C4E9FF98F78C}">
      <dgm:prSet/>
      <dgm:spPr/>
      <dgm:t>
        <a:bodyPr numCol="1"/>
        <a:lstStyle/>
        <a:p>
          <a:endParaRPr lang="en-US"/>
        </a:p>
      </dgm:t>
    </dgm:pt>
    <dgm:pt modelId="{547B7900-1940-A34F-87FC-3F427ADF557A}" type="sibTrans" cxnId="{45FABB20-38D2-2A45-9F6B-C4E9FF98F78C}">
      <dgm:prSet/>
      <dgm:spPr/>
      <dgm:t>
        <a:bodyPr numCol="1"/>
        <a:lstStyle/>
        <a:p>
          <a:endParaRPr lang="en-US"/>
        </a:p>
      </dgm:t>
    </dgm:pt>
    <dgm:pt modelId="{B7B09BE1-10D1-E443-8DBD-F4DB2D1DCB80}">
      <dgm:prSet phldrT="[Text]"/>
      <dgm:spPr/>
      <dgm:t>
        <a:bodyPr numCol="1"/>
        <a:lstStyle/>
        <a:p>
          <a:r>
            <a:rPr lang="en-US" dirty="0"/>
            <a:t>Hate- (Impulsive/reactive)</a:t>
          </a:r>
        </a:p>
      </dgm:t>
    </dgm:pt>
    <dgm:pt modelId="{9E310DCD-38FE-8441-8993-C068DAC53782}" type="parTrans" cxnId="{A6EA6002-91C9-3D4F-8F9C-3128F77252E3}">
      <dgm:prSet/>
      <dgm:spPr/>
      <dgm:t>
        <a:bodyPr numCol="1"/>
        <a:lstStyle/>
        <a:p>
          <a:endParaRPr lang="en-US"/>
        </a:p>
      </dgm:t>
    </dgm:pt>
    <dgm:pt modelId="{D04C4107-E3FB-7443-AF03-9F66A2DDF1A6}" type="sibTrans" cxnId="{A6EA6002-91C9-3D4F-8F9C-3128F77252E3}">
      <dgm:prSet/>
      <dgm:spPr/>
      <dgm:t>
        <a:bodyPr numCol="1"/>
        <a:lstStyle/>
        <a:p>
          <a:endParaRPr lang="en-US"/>
        </a:p>
      </dgm:t>
    </dgm:pt>
    <dgm:pt modelId="{7F76D876-9B15-4C48-B3E9-E5EF88CD6B2E}">
      <dgm:prSet phldrT="[Text]"/>
      <dgm:spPr/>
      <dgm:t>
        <a:bodyPr numCol="1"/>
        <a:lstStyle/>
        <a:p>
          <a:r>
            <a:rPr lang="en-US" dirty="0"/>
            <a:t>Self-hate- (self sabotaging)</a:t>
          </a:r>
        </a:p>
      </dgm:t>
    </dgm:pt>
    <dgm:pt modelId="{320EE89C-3D58-374E-855B-D7CF33E83792}" type="parTrans" cxnId="{A9F3DA24-A0FB-5A4D-B20A-DD4DDED65F9D}">
      <dgm:prSet/>
      <dgm:spPr/>
      <dgm:t>
        <a:bodyPr numCol="1"/>
        <a:lstStyle/>
        <a:p>
          <a:endParaRPr lang="en-US"/>
        </a:p>
      </dgm:t>
    </dgm:pt>
    <dgm:pt modelId="{F8F6557D-3CE1-E942-83DF-DA73B883B030}" type="sibTrans" cxnId="{A9F3DA24-A0FB-5A4D-B20A-DD4DDED65F9D}">
      <dgm:prSet/>
      <dgm:spPr/>
      <dgm:t>
        <a:bodyPr numCol="1"/>
        <a:lstStyle/>
        <a:p>
          <a:endParaRPr lang="en-US"/>
        </a:p>
      </dgm:t>
    </dgm:pt>
    <dgm:pt modelId="{F36A494B-536F-4743-859B-B5DD95CDDD43}">
      <dgm:prSet phldrT="[Text]"/>
      <dgm:spPr/>
      <dgm:t>
        <a:bodyPr numCol="1"/>
        <a:lstStyle/>
        <a:p>
          <a:r>
            <a:rPr lang="en-US" dirty="0"/>
            <a:t>Rage (addictive/suicidal)</a:t>
          </a:r>
        </a:p>
      </dgm:t>
    </dgm:pt>
    <dgm:pt modelId="{D38982AD-8F22-AB45-93D2-B8F098531568}" type="parTrans" cxnId="{EBC0289B-F090-234E-BA44-AC64ED707D28}">
      <dgm:prSet/>
      <dgm:spPr/>
      <dgm:t>
        <a:bodyPr numCol="1"/>
        <a:lstStyle/>
        <a:p>
          <a:endParaRPr lang="en-US"/>
        </a:p>
      </dgm:t>
    </dgm:pt>
    <dgm:pt modelId="{763AC892-9037-4945-BEB8-E185C53E9A9E}" type="sibTrans" cxnId="{EBC0289B-F090-234E-BA44-AC64ED707D28}">
      <dgm:prSet/>
      <dgm:spPr/>
      <dgm:t>
        <a:bodyPr numCol="1"/>
        <a:lstStyle/>
        <a:p>
          <a:endParaRPr lang="en-US"/>
        </a:p>
      </dgm:t>
    </dgm:pt>
    <dgm:pt modelId="{C3BCAA50-52CC-0A4D-BAD0-48BD19A94D70}" type="pres">
      <dgm:prSet presAssocID="{CD5DBD5B-1C09-894D-BA1F-303605FD1C18}" presName="outerComposite" presStyleCnt="0">
        <dgm:presLayoutVars>
          <dgm:chMax val="5"/>
          <dgm:dir/>
          <dgm:resizeHandles val="exact"/>
        </dgm:presLayoutVars>
      </dgm:prSet>
      <dgm:spPr/>
    </dgm:pt>
    <dgm:pt modelId="{218E1A49-B1FD-F34E-901D-4F85A4E2A5C3}" type="pres">
      <dgm:prSet presAssocID="{CD5DBD5B-1C09-894D-BA1F-303605FD1C18}" presName="dummyMaxCanvas" presStyleCnt="0">
        <dgm:presLayoutVars/>
      </dgm:prSet>
      <dgm:spPr/>
    </dgm:pt>
    <dgm:pt modelId="{A1B2C944-3E93-7342-AC3D-A98E07850B8A}" type="pres">
      <dgm:prSet presAssocID="{CD5DBD5B-1C09-894D-BA1F-303605FD1C18}" presName="FiveNodes_1" presStyleLbl="node1" presStyleIdx="0" presStyleCnt="5">
        <dgm:presLayoutVars>
          <dgm:bulletEnabled val="1"/>
        </dgm:presLayoutVars>
      </dgm:prSet>
      <dgm:spPr/>
    </dgm:pt>
    <dgm:pt modelId="{CCF32E02-600E-AB40-BAB3-9C87924BA357}" type="pres">
      <dgm:prSet presAssocID="{CD5DBD5B-1C09-894D-BA1F-303605FD1C18}" presName="FiveNodes_2" presStyleLbl="node1" presStyleIdx="1" presStyleCnt="5">
        <dgm:presLayoutVars>
          <dgm:bulletEnabled val="1"/>
        </dgm:presLayoutVars>
      </dgm:prSet>
      <dgm:spPr/>
    </dgm:pt>
    <dgm:pt modelId="{4FB34CC9-30EB-7245-A1E8-69877712C9E8}" type="pres">
      <dgm:prSet presAssocID="{CD5DBD5B-1C09-894D-BA1F-303605FD1C18}" presName="FiveNodes_3" presStyleLbl="node1" presStyleIdx="2" presStyleCnt="5">
        <dgm:presLayoutVars>
          <dgm:bulletEnabled val="1"/>
        </dgm:presLayoutVars>
      </dgm:prSet>
      <dgm:spPr/>
    </dgm:pt>
    <dgm:pt modelId="{2706B381-0589-FE4F-AF41-DAC2B0FCE3D1}" type="pres">
      <dgm:prSet presAssocID="{CD5DBD5B-1C09-894D-BA1F-303605FD1C18}" presName="FiveNodes_4" presStyleLbl="node1" presStyleIdx="3" presStyleCnt="5">
        <dgm:presLayoutVars>
          <dgm:bulletEnabled val="1"/>
        </dgm:presLayoutVars>
      </dgm:prSet>
      <dgm:spPr/>
    </dgm:pt>
    <dgm:pt modelId="{E6AFDD93-71C2-6A4D-97D1-ADD8BDB14AB0}" type="pres">
      <dgm:prSet presAssocID="{CD5DBD5B-1C09-894D-BA1F-303605FD1C18}" presName="FiveNodes_5" presStyleLbl="node1" presStyleIdx="4" presStyleCnt="5">
        <dgm:presLayoutVars>
          <dgm:bulletEnabled val="1"/>
        </dgm:presLayoutVars>
      </dgm:prSet>
      <dgm:spPr/>
    </dgm:pt>
    <dgm:pt modelId="{6F9484DF-F0B8-2147-83D4-B273383F5934}" type="pres">
      <dgm:prSet presAssocID="{CD5DBD5B-1C09-894D-BA1F-303605FD1C18}" presName="FiveConn_1-2" presStyleLbl="fgAccFollowNode1" presStyleIdx="0" presStyleCnt="4">
        <dgm:presLayoutVars>
          <dgm:bulletEnabled val="1"/>
        </dgm:presLayoutVars>
      </dgm:prSet>
      <dgm:spPr/>
    </dgm:pt>
    <dgm:pt modelId="{332E1926-3C6E-5643-A1F9-860EC7EA5463}" type="pres">
      <dgm:prSet presAssocID="{CD5DBD5B-1C09-894D-BA1F-303605FD1C18}" presName="FiveConn_2-3" presStyleLbl="fgAccFollowNode1" presStyleIdx="1" presStyleCnt="4">
        <dgm:presLayoutVars>
          <dgm:bulletEnabled val="1"/>
        </dgm:presLayoutVars>
      </dgm:prSet>
      <dgm:spPr/>
    </dgm:pt>
    <dgm:pt modelId="{5C70A07D-B477-4B4D-BF3D-39452A4D6754}" type="pres">
      <dgm:prSet presAssocID="{CD5DBD5B-1C09-894D-BA1F-303605FD1C18}" presName="FiveConn_3-4" presStyleLbl="fgAccFollowNode1" presStyleIdx="2" presStyleCnt="4">
        <dgm:presLayoutVars>
          <dgm:bulletEnabled val="1"/>
        </dgm:presLayoutVars>
      </dgm:prSet>
      <dgm:spPr/>
    </dgm:pt>
    <dgm:pt modelId="{060D2039-F3A2-684D-9A3C-2F2D1DAB9FE7}" type="pres">
      <dgm:prSet presAssocID="{CD5DBD5B-1C09-894D-BA1F-303605FD1C18}" presName="FiveConn_4-5" presStyleLbl="fgAccFollowNode1" presStyleIdx="3" presStyleCnt="4">
        <dgm:presLayoutVars>
          <dgm:bulletEnabled val="1"/>
        </dgm:presLayoutVars>
      </dgm:prSet>
      <dgm:spPr/>
    </dgm:pt>
    <dgm:pt modelId="{022DA0C0-06CA-EE4B-999E-23947E51FD62}" type="pres">
      <dgm:prSet presAssocID="{CD5DBD5B-1C09-894D-BA1F-303605FD1C18}" presName="FiveNodes_1_text" presStyleLbl="node1" presStyleIdx="4" presStyleCnt="5">
        <dgm:presLayoutVars>
          <dgm:bulletEnabled val="1"/>
        </dgm:presLayoutVars>
      </dgm:prSet>
      <dgm:spPr/>
    </dgm:pt>
    <dgm:pt modelId="{E6B3F11D-0D2F-9345-B3DC-A618469F5E37}" type="pres">
      <dgm:prSet presAssocID="{CD5DBD5B-1C09-894D-BA1F-303605FD1C18}" presName="FiveNodes_2_text" presStyleLbl="node1" presStyleIdx="4" presStyleCnt="5">
        <dgm:presLayoutVars>
          <dgm:bulletEnabled val="1"/>
        </dgm:presLayoutVars>
      </dgm:prSet>
      <dgm:spPr/>
    </dgm:pt>
    <dgm:pt modelId="{9475E4FA-3D49-6D4F-AA28-66E4BBE70B8F}" type="pres">
      <dgm:prSet presAssocID="{CD5DBD5B-1C09-894D-BA1F-303605FD1C18}" presName="FiveNodes_3_text" presStyleLbl="node1" presStyleIdx="4" presStyleCnt="5">
        <dgm:presLayoutVars>
          <dgm:bulletEnabled val="1"/>
        </dgm:presLayoutVars>
      </dgm:prSet>
      <dgm:spPr/>
    </dgm:pt>
    <dgm:pt modelId="{9E8E9FCE-B3CE-214C-8A4E-639AB5B47558}" type="pres">
      <dgm:prSet presAssocID="{CD5DBD5B-1C09-894D-BA1F-303605FD1C18}" presName="FiveNodes_4_text" presStyleLbl="node1" presStyleIdx="4" presStyleCnt="5">
        <dgm:presLayoutVars>
          <dgm:bulletEnabled val="1"/>
        </dgm:presLayoutVars>
      </dgm:prSet>
      <dgm:spPr/>
    </dgm:pt>
    <dgm:pt modelId="{5B72B3E1-8753-5948-9E9B-E42E09289381}" type="pres">
      <dgm:prSet presAssocID="{CD5DBD5B-1C09-894D-BA1F-303605FD1C18}" presName="FiveNodes_5_text" presStyleLbl="node1" presStyleIdx="4" presStyleCnt="5">
        <dgm:presLayoutVars>
          <dgm:bulletEnabled val="1"/>
        </dgm:presLayoutVars>
      </dgm:prSet>
      <dgm:spPr/>
    </dgm:pt>
  </dgm:ptLst>
  <dgm:cxnLst>
    <dgm:cxn modelId="{A6EA6002-91C9-3D4F-8F9C-3128F77252E3}" srcId="{CD5DBD5B-1C09-894D-BA1F-303605FD1C18}" destId="{B7B09BE1-10D1-E443-8DBD-F4DB2D1DCB80}" srcOrd="2" destOrd="0" parTransId="{9E310DCD-38FE-8441-8993-C068DAC53782}" sibTransId="{D04C4107-E3FB-7443-AF03-9F66A2DDF1A6}"/>
    <dgm:cxn modelId="{0A223503-BC88-D541-A8F3-FA45093DD362}" type="presOf" srcId="{B7B09BE1-10D1-E443-8DBD-F4DB2D1DCB80}" destId="{9475E4FA-3D49-6D4F-AA28-66E4BBE70B8F}" srcOrd="1" destOrd="0" presId="urn:microsoft.com/office/officeart/2005/8/layout/vProcess5#5"/>
    <dgm:cxn modelId="{4E817C04-5493-0144-84BD-794E4D34791F}" type="presOf" srcId="{D04C4107-E3FB-7443-AF03-9F66A2DDF1A6}" destId="{5C70A07D-B477-4B4D-BF3D-39452A4D6754}" srcOrd="0" destOrd="0" presId="urn:microsoft.com/office/officeart/2005/8/layout/vProcess5#5"/>
    <dgm:cxn modelId="{45FABB20-38D2-2A45-9F6B-C4E9FF98F78C}" srcId="{CD5DBD5B-1C09-894D-BA1F-303605FD1C18}" destId="{83B0FFBD-62B8-5B4D-9DB5-CB44945D9DC0}" srcOrd="1" destOrd="0" parTransId="{AC667FA3-3ABA-EB48-B25B-C64FE02CFA06}" sibTransId="{547B7900-1940-A34F-87FC-3F427ADF557A}"/>
    <dgm:cxn modelId="{A9F3DA24-A0FB-5A4D-B20A-DD4DDED65F9D}" srcId="{CD5DBD5B-1C09-894D-BA1F-303605FD1C18}" destId="{7F76D876-9B15-4C48-B3E9-E5EF88CD6B2E}" srcOrd="3" destOrd="0" parTransId="{320EE89C-3D58-374E-855B-D7CF33E83792}" sibTransId="{F8F6557D-3CE1-E942-83DF-DA73B883B030}"/>
    <dgm:cxn modelId="{22EBF431-33C6-584D-B84B-6E33969519CD}" type="presOf" srcId="{F8F6557D-3CE1-E942-83DF-DA73B883B030}" destId="{060D2039-F3A2-684D-9A3C-2F2D1DAB9FE7}" srcOrd="0" destOrd="0" presId="urn:microsoft.com/office/officeart/2005/8/layout/vProcess5#5"/>
    <dgm:cxn modelId="{85A44954-DFF4-3F4D-AEA2-FF98C478909E}" type="presOf" srcId="{73A39B5C-B517-804C-8C1C-9A35D48A762C}" destId="{022DA0C0-06CA-EE4B-999E-23947E51FD62}" srcOrd="1" destOrd="0" presId="urn:microsoft.com/office/officeart/2005/8/layout/vProcess5#5"/>
    <dgm:cxn modelId="{07528B68-61DE-114A-90EB-6CD15B448526}" type="presOf" srcId="{CD5DBD5B-1C09-894D-BA1F-303605FD1C18}" destId="{C3BCAA50-52CC-0A4D-BAD0-48BD19A94D70}" srcOrd="0" destOrd="0" presId="urn:microsoft.com/office/officeart/2005/8/layout/vProcess5#5"/>
    <dgm:cxn modelId="{0C691870-DB14-324D-B8C8-F86BF74B3322}" type="presOf" srcId="{F36A494B-536F-4743-859B-B5DD95CDDD43}" destId="{E6AFDD93-71C2-6A4D-97D1-ADD8BDB14AB0}" srcOrd="0" destOrd="0" presId="urn:microsoft.com/office/officeart/2005/8/layout/vProcess5#5"/>
    <dgm:cxn modelId="{57682D76-8E5E-514C-BE90-3790E4C7039F}" type="presOf" srcId="{7F76D876-9B15-4C48-B3E9-E5EF88CD6B2E}" destId="{9E8E9FCE-B3CE-214C-8A4E-639AB5B47558}" srcOrd="1" destOrd="0" presId="urn:microsoft.com/office/officeart/2005/8/layout/vProcess5#5"/>
    <dgm:cxn modelId="{C6F4E978-50B5-C141-AB77-B4A61E091C1F}" type="presOf" srcId="{73A39B5C-B517-804C-8C1C-9A35D48A762C}" destId="{A1B2C944-3E93-7342-AC3D-A98E07850B8A}" srcOrd="0" destOrd="0" presId="urn:microsoft.com/office/officeart/2005/8/layout/vProcess5#5"/>
    <dgm:cxn modelId="{0F856C7C-E568-2C4E-814A-35E72D40C4FF}" type="presOf" srcId="{7F76D876-9B15-4C48-B3E9-E5EF88CD6B2E}" destId="{2706B381-0589-FE4F-AF41-DAC2B0FCE3D1}" srcOrd="0" destOrd="0" presId="urn:microsoft.com/office/officeart/2005/8/layout/vProcess5#5"/>
    <dgm:cxn modelId="{60F09B7C-3627-F64D-BD19-886B3B03FA72}" type="presOf" srcId="{F36A494B-536F-4743-859B-B5DD95CDDD43}" destId="{5B72B3E1-8753-5948-9E9B-E42E09289381}" srcOrd="1" destOrd="0" presId="urn:microsoft.com/office/officeart/2005/8/layout/vProcess5#5"/>
    <dgm:cxn modelId="{EBC0289B-F090-234E-BA44-AC64ED707D28}" srcId="{CD5DBD5B-1C09-894D-BA1F-303605FD1C18}" destId="{F36A494B-536F-4743-859B-B5DD95CDDD43}" srcOrd="4" destOrd="0" parTransId="{D38982AD-8F22-AB45-93D2-B8F098531568}" sibTransId="{763AC892-9037-4945-BEB8-E185C53E9A9E}"/>
    <dgm:cxn modelId="{DFFBB9AA-2551-5C48-B76B-A0252DFF7162}" type="presOf" srcId="{B7B09BE1-10D1-E443-8DBD-F4DB2D1DCB80}" destId="{4FB34CC9-30EB-7245-A1E8-69877712C9E8}" srcOrd="0" destOrd="0" presId="urn:microsoft.com/office/officeart/2005/8/layout/vProcess5#5"/>
    <dgm:cxn modelId="{44CB7DAC-A686-FE41-BC7C-10C958B861D4}" srcId="{CD5DBD5B-1C09-894D-BA1F-303605FD1C18}" destId="{73A39B5C-B517-804C-8C1C-9A35D48A762C}" srcOrd="0" destOrd="0" parTransId="{B18CB995-D933-CD4C-8538-C21E846DC36E}" sibTransId="{F1DDEA52-838D-6F42-A723-F84451684BF3}"/>
    <dgm:cxn modelId="{76DF59B5-E537-5140-91D2-4EB82AB09925}" type="presOf" srcId="{83B0FFBD-62B8-5B4D-9DB5-CB44945D9DC0}" destId="{E6B3F11D-0D2F-9345-B3DC-A618469F5E37}" srcOrd="1" destOrd="0" presId="urn:microsoft.com/office/officeart/2005/8/layout/vProcess5#5"/>
    <dgm:cxn modelId="{D41CFDB5-B352-4E40-8C95-FBB4ED677027}" type="presOf" srcId="{83B0FFBD-62B8-5B4D-9DB5-CB44945D9DC0}" destId="{CCF32E02-600E-AB40-BAB3-9C87924BA357}" srcOrd="0" destOrd="0" presId="urn:microsoft.com/office/officeart/2005/8/layout/vProcess5#5"/>
    <dgm:cxn modelId="{51ADF1B6-CEF6-6F44-A2FB-A049F30C774C}" type="presOf" srcId="{547B7900-1940-A34F-87FC-3F427ADF557A}" destId="{332E1926-3C6E-5643-A1F9-860EC7EA5463}" srcOrd="0" destOrd="0" presId="urn:microsoft.com/office/officeart/2005/8/layout/vProcess5#5"/>
    <dgm:cxn modelId="{17F67BE3-0813-9941-9CB7-3179CEA29E70}" type="presOf" srcId="{F1DDEA52-838D-6F42-A723-F84451684BF3}" destId="{6F9484DF-F0B8-2147-83D4-B273383F5934}" srcOrd="0" destOrd="0" presId="urn:microsoft.com/office/officeart/2005/8/layout/vProcess5#5"/>
    <dgm:cxn modelId="{F1B71D90-5666-B840-9DCC-B0D3CC888AD8}" type="presParOf" srcId="{C3BCAA50-52CC-0A4D-BAD0-48BD19A94D70}" destId="{218E1A49-B1FD-F34E-901D-4F85A4E2A5C3}" srcOrd="0" destOrd="0" presId="urn:microsoft.com/office/officeart/2005/8/layout/vProcess5#5"/>
    <dgm:cxn modelId="{32391BE1-75A4-2148-8095-6091557B7D5B}" type="presParOf" srcId="{C3BCAA50-52CC-0A4D-BAD0-48BD19A94D70}" destId="{A1B2C944-3E93-7342-AC3D-A98E07850B8A}" srcOrd="1" destOrd="0" presId="urn:microsoft.com/office/officeart/2005/8/layout/vProcess5#5"/>
    <dgm:cxn modelId="{B50D7EFC-67E7-8A4C-BFC9-EA674A1CAB6D}" type="presParOf" srcId="{C3BCAA50-52CC-0A4D-BAD0-48BD19A94D70}" destId="{CCF32E02-600E-AB40-BAB3-9C87924BA357}" srcOrd="2" destOrd="0" presId="urn:microsoft.com/office/officeart/2005/8/layout/vProcess5#5"/>
    <dgm:cxn modelId="{158E53F2-FB3D-844E-9F26-377E3A032B23}" type="presParOf" srcId="{C3BCAA50-52CC-0A4D-BAD0-48BD19A94D70}" destId="{4FB34CC9-30EB-7245-A1E8-69877712C9E8}" srcOrd="3" destOrd="0" presId="urn:microsoft.com/office/officeart/2005/8/layout/vProcess5#5"/>
    <dgm:cxn modelId="{1D13EA0E-0144-FA42-A67A-E426C730B104}" type="presParOf" srcId="{C3BCAA50-52CC-0A4D-BAD0-48BD19A94D70}" destId="{2706B381-0589-FE4F-AF41-DAC2B0FCE3D1}" srcOrd="4" destOrd="0" presId="urn:microsoft.com/office/officeart/2005/8/layout/vProcess5#5"/>
    <dgm:cxn modelId="{821A9004-FBAE-3A42-A295-65CEE16BA8E0}" type="presParOf" srcId="{C3BCAA50-52CC-0A4D-BAD0-48BD19A94D70}" destId="{E6AFDD93-71C2-6A4D-97D1-ADD8BDB14AB0}" srcOrd="5" destOrd="0" presId="urn:microsoft.com/office/officeart/2005/8/layout/vProcess5#5"/>
    <dgm:cxn modelId="{85C72E93-40E4-724F-8C7A-82060A061845}" type="presParOf" srcId="{C3BCAA50-52CC-0A4D-BAD0-48BD19A94D70}" destId="{6F9484DF-F0B8-2147-83D4-B273383F5934}" srcOrd="6" destOrd="0" presId="urn:microsoft.com/office/officeart/2005/8/layout/vProcess5#5"/>
    <dgm:cxn modelId="{710E2D62-5A34-8241-84F3-7A3C8882F656}" type="presParOf" srcId="{C3BCAA50-52CC-0A4D-BAD0-48BD19A94D70}" destId="{332E1926-3C6E-5643-A1F9-860EC7EA5463}" srcOrd="7" destOrd="0" presId="urn:microsoft.com/office/officeart/2005/8/layout/vProcess5#5"/>
    <dgm:cxn modelId="{B4E26253-1B3D-BA4C-AA2A-DEE7B52A888C}" type="presParOf" srcId="{C3BCAA50-52CC-0A4D-BAD0-48BD19A94D70}" destId="{5C70A07D-B477-4B4D-BF3D-39452A4D6754}" srcOrd="8" destOrd="0" presId="urn:microsoft.com/office/officeart/2005/8/layout/vProcess5#5"/>
    <dgm:cxn modelId="{9E2AC21D-80B5-B94A-9B08-D8821D045D6E}" type="presParOf" srcId="{C3BCAA50-52CC-0A4D-BAD0-48BD19A94D70}" destId="{060D2039-F3A2-684D-9A3C-2F2D1DAB9FE7}" srcOrd="9" destOrd="0" presId="urn:microsoft.com/office/officeart/2005/8/layout/vProcess5#5"/>
    <dgm:cxn modelId="{0F2B5CE2-098D-9344-8A91-6D1B6E9100E1}" type="presParOf" srcId="{C3BCAA50-52CC-0A4D-BAD0-48BD19A94D70}" destId="{022DA0C0-06CA-EE4B-999E-23947E51FD62}" srcOrd="10" destOrd="0" presId="urn:microsoft.com/office/officeart/2005/8/layout/vProcess5#5"/>
    <dgm:cxn modelId="{924AA73A-275E-D64C-88E3-CB7BA35C4BAF}" type="presParOf" srcId="{C3BCAA50-52CC-0A4D-BAD0-48BD19A94D70}" destId="{E6B3F11D-0D2F-9345-B3DC-A618469F5E37}" srcOrd="11" destOrd="0" presId="urn:microsoft.com/office/officeart/2005/8/layout/vProcess5#5"/>
    <dgm:cxn modelId="{142F9503-8A06-D948-AC21-BEB1867DB3B1}" type="presParOf" srcId="{C3BCAA50-52CC-0A4D-BAD0-48BD19A94D70}" destId="{9475E4FA-3D49-6D4F-AA28-66E4BBE70B8F}" srcOrd="12" destOrd="0" presId="urn:microsoft.com/office/officeart/2005/8/layout/vProcess5#5"/>
    <dgm:cxn modelId="{6856BD63-0F5E-A14D-B7E7-D3FEFF341153}" type="presParOf" srcId="{C3BCAA50-52CC-0A4D-BAD0-48BD19A94D70}" destId="{9E8E9FCE-B3CE-214C-8A4E-639AB5B47558}" srcOrd="13" destOrd="0" presId="urn:microsoft.com/office/officeart/2005/8/layout/vProcess5#5"/>
    <dgm:cxn modelId="{DE386A5B-6A1E-864E-93D3-FCFA1CA6C34D}" type="presParOf" srcId="{C3BCAA50-52CC-0A4D-BAD0-48BD19A94D70}" destId="{5B72B3E1-8753-5948-9E9B-E42E09289381}" srcOrd="14" destOrd="0" presId="urn:microsoft.com/office/officeart/2005/8/layout/vProcess5#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2C944-3E93-7342-AC3D-A98E07850B8A}">
      <dsp:nvSpPr>
        <dsp:cNvPr id="0" name=""/>
        <dsp:cNvSpPr/>
      </dsp:nvSpPr>
      <dsp:spPr>
        <a:xfrm>
          <a:off x="0" y="0"/>
          <a:ext cx="4693920" cy="7731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Confusion- (withdrawal)</a:t>
          </a:r>
        </a:p>
      </dsp:txBody>
      <dsp:txXfrm>
        <a:off x="22645" y="22645"/>
        <a:ext cx="3769172" cy="727859"/>
      </dsp:txXfrm>
    </dsp:sp>
    <dsp:sp modelId="{CCF32E02-600E-AB40-BAB3-9C87924BA357}">
      <dsp:nvSpPr>
        <dsp:cNvPr id="0" name=""/>
        <dsp:cNvSpPr/>
      </dsp:nvSpPr>
      <dsp:spPr>
        <a:xfrm>
          <a:off x="350519" y="880531"/>
          <a:ext cx="4693920" cy="7731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Anger- (shame)</a:t>
          </a:r>
        </a:p>
      </dsp:txBody>
      <dsp:txXfrm>
        <a:off x="373164" y="903176"/>
        <a:ext cx="3795562" cy="727859"/>
      </dsp:txXfrm>
    </dsp:sp>
    <dsp:sp modelId="{4FB34CC9-30EB-7245-A1E8-69877712C9E8}">
      <dsp:nvSpPr>
        <dsp:cNvPr id="0" name=""/>
        <dsp:cNvSpPr/>
      </dsp:nvSpPr>
      <dsp:spPr>
        <a:xfrm>
          <a:off x="701039" y="1761062"/>
          <a:ext cx="4693920" cy="7731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Hate- (blame)</a:t>
          </a:r>
        </a:p>
      </dsp:txBody>
      <dsp:txXfrm>
        <a:off x="723684" y="1783707"/>
        <a:ext cx="3795562" cy="727859"/>
      </dsp:txXfrm>
    </dsp:sp>
    <dsp:sp modelId="{2706B381-0589-FE4F-AF41-DAC2B0FCE3D1}">
      <dsp:nvSpPr>
        <dsp:cNvPr id="0" name=""/>
        <dsp:cNvSpPr/>
      </dsp:nvSpPr>
      <dsp:spPr>
        <a:xfrm>
          <a:off x="1051559" y="2641593"/>
          <a:ext cx="4693920" cy="7731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Self-hate- (self sabotaging)</a:t>
          </a:r>
        </a:p>
      </dsp:txBody>
      <dsp:txXfrm>
        <a:off x="1074204" y="2664238"/>
        <a:ext cx="3795562" cy="727859"/>
      </dsp:txXfrm>
    </dsp:sp>
    <dsp:sp modelId="{E6AFDD93-71C2-6A4D-97D1-ADD8BDB14AB0}">
      <dsp:nvSpPr>
        <dsp:cNvPr id="0" name=""/>
        <dsp:cNvSpPr/>
      </dsp:nvSpPr>
      <dsp:spPr>
        <a:xfrm>
          <a:off x="1402079" y="3522124"/>
          <a:ext cx="4693920" cy="77314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Rage (reactive/addictive)</a:t>
          </a:r>
        </a:p>
      </dsp:txBody>
      <dsp:txXfrm>
        <a:off x="1424724" y="3544769"/>
        <a:ext cx="3795562" cy="727859"/>
      </dsp:txXfrm>
    </dsp:sp>
    <dsp:sp modelId="{6F9484DF-F0B8-2147-83D4-B273383F5934}">
      <dsp:nvSpPr>
        <dsp:cNvPr id="0" name=""/>
        <dsp:cNvSpPr/>
      </dsp:nvSpPr>
      <dsp:spPr>
        <a:xfrm>
          <a:off x="4191372" y="564828"/>
          <a:ext cx="502547" cy="5025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304445" y="564828"/>
        <a:ext cx="276401" cy="378167"/>
      </dsp:txXfrm>
    </dsp:sp>
    <dsp:sp modelId="{332E1926-3C6E-5643-A1F9-860EC7EA5463}">
      <dsp:nvSpPr>
        <dsp:cNvPr id="0" name=""/>
        <dsp:cNvSpPr/>
      </dsp:nvSpPr>
      <dsp:spPr>
        <a:xfrm>
          <a:off x="4541892" y="1445359"/>
          <a:ext cx="502547" cy="5025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654965" y="1445359"/>
        <a:ext cx="276401" cy="378167"/>
      </dsp:txXfrm>
    </dsp:sp>
    <dsp:sp modelId="{5C70A07D-B477-4B4D-BF3D-39452A4D6754}">
      <dsp:nvSpPr>
        <dsp:cNvPr id="0" name=""/>
        <dsp:cNvSpPr/>
      </dsp:nvSpPr>
      <dsp:spPr>
        <a:xfrm>
          <a:off x="4892412" y="2313005"/>
          <a:ext cx="502547" cy="5025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005485" y="2313005"/>
        <a:ext cx="276401" cy="378167"/>
      </dsp:txXfrm>
    </dsp:sp>
    <dsp:sp modelId="{060D2039-F3A2-684D-9A3C-2F2D1DAB9FE7}">
      <dsp:nvSpPr>
        <dsp:cNvPr id="0" name=""/>
        <dsp:cNvSpPr/>
      </dsp:nvSpPr>
      <dsp:spPr>
        <a:xfrm>
          <a:off x="5242932" y="3202126"/>
          <a:ext cx="502547" cy="5025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356005" y="3202126"/>
        <a:ext cx="276401" cy="378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2C944-3E93-7342-AC3D-A98E07850B8A}">
      <dsp:nvSpPr>
        <dsp:cNvPr id="0" name=""/>
        <dsp:cNvSpPr/>
      </dsp:nvSpPr>
      <dsp:spPr>
        <a:xfrm>
          <a:off x="0" y="0"/>
          <a:ext cx="4693920" cy="73152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Confusion- (depression)</a:t>
          </a:r>
        </a:p>
      </dsp:txBody>
      <dsp:txXfrm>
        <a:off x="21425" y="21425"/>
        <a:ext cx="3818966" cy="688670"/>
      </dsp:txXfrm>
    </dsp:sp>
    <dsp:sp modelId="{CCF32E02-600E-AB40-BAB3-9C87924BA357}">
      <dsp:nvSpPr>
        <dsp:cNvPr id="0" name=""/>
        <dsp:cNvSpPr/>
      </dsp:nvSpPr>
      <dsp:spPr>
        <a:xfrm>
          <a:off x="350519" y="833119"/>
          <a:ext cx="4693920" cy="73152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Anger- (anxiety issues)</a:t>
          </a:r>
        </a:p>
      </dsp:txBody>
      <dsp:txXfrm>
        <a:off x="371944" y="854544"/>
        <a:ext cx="3825062" cy="688670"/>
      </dsp:txXfrm>
    </dsp:sp>
    <dsp:sp modelId="{4FB34CC9-30EB-7245-A1E8-69877712C9E8}">
      <dsp:nvSpPr>
        <dsp:cNvPr id="0" name=""/>
        <dsp:cNvSpPr/>
      </dsp:nvSpPr>
      <dsp:spPr>
        <a:xfrm>
          <a:off x="701039" y="1666240"/>
          <a:ext cx="4693920" cy="73152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Hate- (Impulsive/reactive)</a:t>
          </a:r>
        </a:p>
      </dsp:txBody>
      <dsp:txXfrm>
        <a:off x="722464" y="1687665"/>
        <a:ext cx="3825062" cy="688669"/>
      </dsp:txXfrm>
    </dsp:sp>
    <dsp:sp modelId="{2706B381-0589-FE4F-AF41-DAC2B0FCE3D1}">
      <dsp:nvSpPr>
        <dsp:cNvPr id="0" name=""/>
        <dsp:cNvSpPr/>
      </dsp:nvSpPr>
      <dsp:spPr>
        <a:xfrm>
          <a:off x="1051559" y="2499360"/>
          <a:ext cx="4693920" cy="73152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Self-hate- (self sabotaging)</a:t>
          </a:r>
        </a:p>
      </dsp:txBody>
      <dsp:txXfrm>
        <a:off x="1072984" y="2520785"/>
        <a:ext cx="3825062" cy="688669"/>
      </dsp:txXfrm>
    </dsp:sp>
    <dsp:sp modelId="{E6AFDD93-71C2-6A4D-97D1-ADD8BDB14AB0}">
      <dsp:nvSpPr>
        <dsp:cNvPr id="0" name=""/>
        <dsp:cNvSpPr/>
      </dsp:nvSpPr>
      <dsp:spPr>
        <a:xfrm>
          <a:off x="1402079" y="3332480"/>
          <a:ext cx="4693920" cy="73152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Rage (addictive/suicidal)</a:t>
          </a:r>
        </a:p>
      </dsp:txBody>
      <dsp:txXfrm>
        <a:off x="1423504" y="3353905"/>
        <a:ext cx="3825062" cy="688669"/>
      </dsp:txXfrm>
    </dsp:sp>
    <dsp:sp modelId="{6F9484DF-F0B8-2147-83D4-B273383F5934}">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325417" y="534416"/>
        <a:ext cx="261518" cy="357805"/>
      </dsp:txXfrm>
    </dsp:sp>
    <dsp:sp modelId="{332E1926-3C6E-5643-A1F9-860EC7EA5463}">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675937" y="1367536"/>
        <a:ext cx="261518" cy="357805"/>
      </dsp:txXfrm>
    </dsp:sp>
    <dsp:sp modelId="{5C70A07D-B477-4B4D-BF3D-39452A4D6754}">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26457" y="2188464"/>
        <a:ext cx="261518" cy="357805"/>
      </dsp:txXfrm>
    </dsp:sp>
    <dsp:sp modelId="{060D2039-F3A2-684D-9A3C-2F2D1DAB9FE7}">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76977" y="3029712"/>
        <a:ext cx="261518" cy="3578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alg type="composite"/>
    <dgm:shape xmlns:r="http://schemas.openxmlformats.org/officeDocument/2006/relationships" r:blip="">
      <dgm:adjLst/>
    </dgm:shape>
    <dgm:layoutNode name="dummyMaxCanvas">
      <dgm:alg type="sp"/>
      <dgm:shape xmlns:r="http://schemas.openxmlformats.org/officeDocument/2006/relationships" r:blip="">
        <dgm:adjLst/>
      </dgm:shape>
      <dgm:varLst/>
      <dgm:presOf/>
      <dgm:constrLst/>
      <dgm:ruleLst/>
    </dgm:layoutNode>
    <dgm:varLst>
      <dgm:chMax val="5"/>
      <dgm:dir/>
      <dgm:resizeHandles val="exact"/>
    </dgm:varLst>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choose name="Name3">
      <dgm:if name="Name4" axis="ch" ptType="node" func="cnt" op="equ" val="1">
        <dgm:layoutNode name="OneNode_1">
          <dgm:alg type="tx"/>
          <dgm:shape xmlns:r="http://schemas.openxmlformats.org/officeDocument/2006/relationships" type="roundRect" r:blip="">
            <dgm:adjLst>
              <dgm:adj idx="1" val="0.1"/>
            </dgm:adjLst>
          </dgm:shape>
          <dgm:varLst>
            <dgm:bulletEnabled val="1"/>
          </dgm:varLst>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alg type="sp"/>
              <dgm:shape xmlns:r="http://schemas.openxmlformats.org/officeDocument/2006/relationships" type="roundRect" r:blip="">
                <dgm:adjLst>
                  <dgm:adj idx="1" val="0.1"/>
                </dgm:adjLst>
              </dgm:shape>
              <dgm:varLst>
                <dgm:bulletEnabled val="1"/>
              </dgm:varLst>
              <dgm:presOf axis="ch desOrSelf" ptType="node node" st="1 1" cnt="1 0"/>
              <dgm:constrLst/>
              <dgm:ruleLst/>
            </dgm:layoutNode>
            <dgm:layoutNode name="TwoNodes_2">
              <dgm:alg type="sp"/>
              <dgm:shape xmlns:r="http://schemas.openxmlformats.org/officeDocument/2006/relationships" type="roundRect" r:blip="">
                <dgm:adjLst>
                  <dgm:adj idx="1" val="0.1"/>
                </dgm:adjLst>
              </dgm:shape>
              <dgm:varLst>
                <dgm:bulletEnabled val="1"/>
              </dgm:varLst>
              <dgm:presOf axis="ch desOrSelf" ptType="node node" st="2 1" cnt="1 0"/>
              <dgm:constrLst/>
              <dgm:ruleLst/>
            </dgm:layoutNode>
            <dgm:layoutNode name="TwoConn_1-2" styleLbl="fgAccFollowNode1">
              <dgm:alg type="tx"/>
              <dgm:shape xmlns:r="http://schemas.openxmlformats.org/officeDocument/2006/relationships" type="downArrow" r:blip="">
                <dgm:adjLst>
                  <dgm:adj idx="1" val="0.55"/>
                  <dgm:adj idx="2" val="0.45"/>
                </dgm:adjLst>
              </dgm:shape>
              <dgm:varLst>
                <dgm:bulletEnabled val="1"/>
              </dgm:varLst>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alg type="sp"/>
                  <dgm:shape xmlns:r="http://schemas.openxmlformats.org/officeDocument/2006/relationships" type="roundRect" r:blip="">
                    <dgm:adjLst>
                      <dgm:adj idx="1" val="0.1"/>
                    </dgm:adjLst>
                  </dgm:shape>
                  <dgm:varLst>
                    <dgm:bulletEnabled val="1"/>
                  </dgm:varLst>
                  <dgm:presOf axis="ch desOrSelf" ptType="node node" st="1 1" cnt="1 0"/>
                  <dgm:constrLst/>
                  <dgm:ruleLst/>
                </dgm:layoutNode>
                <dgm:layoutNode name="ThreeNodes_2">
                  <dgm:alg type="sp"/>
                  <dgm:shape xmlns:r="http://schemas.openxmlformats.org/officeDocument/2006/relationships" type="roundRect" r:blip="">
                    <dgm:adjLst>
                      <dgm:adj idx="1" val="0.1"/>
                    </dgm:adjLst>
                  </dgm:shape>
                  <dgm:varLst>
                    <dgm:bulletEnabled val="1"/>
                  </dgm:varLst>
                  <dgm:presOf axis="ch desOrSelf" ptType="node node" st="2 1" cnt="1 0"/>
                  <dgm:constrLst/>
                  <dgm:ruleLst/>
                </dgm:layoutNode>
                <dgm:layoutNode name="ThreeNodes_3">
                  <dgm:alg type="sp"/>
                  <dgm:shape xmlns:r="http://schemas.openxmlformats.org/officeDocument/2006/relationships" type="roundRect" r:blip="">
                    <dgm:adjLst>
                      <dgm:adj idx="1" val="0.1"/>
                    </dgm:adjLst>
                  </dgm:shape>
                  <dgm:varLst>
                    <dgm:bulletEnabled val="1"/>
                  </dgm:varLst>
                  <dgm:presOf axis="ch desOrSelf" ptType="node node" st="3 1" cnt="1 0"/>
                  <dgm:constrLst/>
                  <dgm:ruleLst/>
                </dgm:layoutNode>
                <dgm:layoutNode name="ThreeConn_1-2" styleLbl="fgAccFollowNode1">
                  <dgm:alg type="tx"/>
                  <dgm:shape xmlns:r="http://schemas.openxmlformats.org/officeDocument/2006/relationships" type="downArrow" r:blip="">
                    <dgm:adjLst>
                      <dgm:adj idx="1" val="0.55"/>
                      <dgm:adj idx="2" val="0.45"/>
                    </dgm:adjLst>
                  </dgm:shape>
                  <dgm:varLst>
                    <dgm:bulletEnabled val="1"/>
                  </dgm:varLst>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alg type="tx"/>
                  <dgm:shape xmlns:r="http://schemas.openxmlformats.org/officeDocument/2006/relationships" type="downArrow" r:blip="">
                    <dgm:adjLst>
                      <dgm:adj idx="1" val="0.55"/>
                      <dgm:adj idx="2" val="0.45"/>
                    </dgm:adjLst>
                  </dgm:shape>
                  <dgm:varLst>
                    <dgm:bulletEnabled val="1"/>
                  </dgm:varLst>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alg type="sp"/>
                      <dgm:shape xmlns:r="http://schemas.openxmlformats.org/officeDocument/2006/relationships" type="roundRect" r:blip="">
                        <dgm:adjLst>
                          <dgm:adj idx="1" val="0.1"/>
                        </dgm:adjLst>
                      </dgm:shape>
                      <dgm:varLst>
                        <dgm:bulletEnabled val="1"/>
                      </dgm:varLst>
                      <dgm:presOf axis="ch desOrSelf" ptType="node node" st="1 1" cnt="1 0"/>
                      <dgm:constrLst/>
                      <dgm:ruleLst/>
                    </dgm:layoutNode>
                    <dgm:layoutNode name="FourNodes_2">
                      <dgm:alg type="sp"/>
                      <dgm:shape xmlns:r="http://schemas.openxmlformats.org/officeDocument/2006/relationships" type="roundRect" r:blip="">
                        <dgm:adjLst>
                          <dgm:adj idx="1" val="0.1"/>
                        </dgm:adjLst>
                      </dgm:shape>
                      <dgm:varLst>
                        <dgm:bulletEnabled val="1"/>
                      </dgm:varLst>
                      <dgm:presOf axis="ch desOrSelf" ptType="node node" st="2 1" cnt="1 0"/>
                      <dgm:constrLst/>
                      <dgm:ruleLst/>
                    </dgm:layoutNode>
                    <dgm:layoutNode name="FourNodes_3">
                      <dgm:alg type="sp"/>
                      <dgm:shape xmlns:r="http://schemas.openxmlformats.org/officeDocument/2006/relationships" type="roundRect" r:blip="">
                        <dgm:adjLst>
                          <dgm:adj idx="1" val="0.1"/>
                        </dgm:adjLst>
                      </dgm:shape>
                      <dgm:varLst>
                        <dgm:bulletEnabled val="1"/>
                      </dgm:varLst>
                      <dgm:presOf axis="ch desOrSelf" ptType="node node" st="3 1" cnt="1 0"/>
                      <dgm:constrLst/>
                      <dgm:ruleLst/>
                    </dgm:layoutNode>
                    <dgm:layoutNode name="FourNodes_4">
                      <dgm:alg type="sp"/>
                      <dgm:shape xmlns:r="http://schemas.openxmlformats.org/officeDocument/2006/relationships" type="roundRect" r:blip="">
                        <dgm:adjLst>
                          <dgm:adj idx="1" val="0.1"/>
                        </dgm:adjLst>
                      </dgm:shape>
                      <dgm:varLst>
                        <dgm:bulletEnabled val="1"/>
                      </dgm:varLst>
                      <dgm:presOf axis="ch desOrSelf" ptType="node node" st="4 1" cnt="1 0"/>
                      <dgm:constrLst/>
                      <dgm:ruleLst/>
                    </dgm:layoutNode>
                    <dgm:layoutNode name="FourConn_1-2" styleLbl="fgAccFollowNode1">
                      <dgm:alg type="tx"/>
                      <dgm:shape xmlns:r="http://schemas.openxmlformats.org/officeDocument/2006/relationships" type="downArrow" r:blip="">
                        <dgm:adjLst>
                          <dgm:adj idx="1" val="0.55"/>
                          <dgm:adj idx="2" val="0.45"/>
                        </dgm:adjLst>
                      </dgm:shape>
                      <dgm:varLst>
                        <dgm:bulletEnabled val="1"/>
                      </dgm:varLst>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alg type="tx"/>
                      <dgm:shape xmlns:r="http://schemas.openxmlformats.org/officeDocument/2006/relationships" type="downArrow" r:blip="">
                        <dgm:adjLst>
                          <dgm:adj idx="1" val="0.55"/>
                          <dgm:adj idx="2" val="0.45"/>
                        </dgm:adjLst>
                      </dgm:shape>
                      <dgm:varLst>
                        <dgm:bulletEnabled val="1"/>
                      </dgm:varLst>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alg type="tx"/>
                      <dgm:shape xmlns:r="http://schemas.openxmlformats.org/officeDocument/2006/relationships" type="downArrow" r:blip="">
                        <dgm:adjLst>
                          <dgm:adj idx="1" val="0.55"/>
                          <dgm:adj idx="2" val="0.45"/>
                        </dgm:adjLst>
                      </dgm:shape>
                      <dgm:varLst>
                        <dgm:bulletEnabled val="1"/>
                      </dgm:varLst>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alg type="sp"/>
                          <dgm:shape xmlns:r="http://schemas.openxmlformats.org/officeDocument/2006/relationships" type="roundRect" r:blip="">
                            <dgm:adjLst>
                              <dgm:adj idx="1" val="0.1"/>
                            </dgm:adjLst>
                          </dgm:shape>
                          <dgm:varLst>
                            <dgm:bulletEnabled val="1"/>
                          </dgm:varLst>
                          <dgm:presOf axis="ch desOrSelf" ptType="node node" st="1 1" cnt="1 0"/>
                          <dgm:constrLst/>
                          <dgm:ruleLst/>
                        </dgm:layoutNode>
                        <dgm:layoutNode name="FiveNodes_2">
                          <dgm:alg type="sp"/>
                          <dgm:shape xmlns:r="http://schemas.openxmlformats.org/officeDocument/2006/relationships" type="roundRect" r:blip="">
                            <dgm:adjLst>
                              <dgm:adj idx="1" val="0.1"/>
                            </dgm:adjLst>
                          </dgm:shape>
                          <dgm:varLst>
                            <dgm:bulletEnabled val="1"/>
                          </dgm:varLst>
                          <dgm:presOf axis="ch desOrSelf" ptType="node node" st="2 1" cnt="1 0"/>
                          <dgm:constrLst/>
                          <dgm:ruleLst/>
                        </dgm:layoutNode>
                        <dgm:layoutNode name="FiveNodes_3">
                          <dgm:alg type="sp"/>
                          <dgm:shape xmlns:r="http://schemas.openxmlformats.org/officeDocument/2006/relationships" type="roundRect" r:blip="">
                            <dgm:adjLst>
                              <dgm:adj idx="1" val="0.1"/>
                            </dgm:adjLst>
                          </dgm:shape>
                          <dgm:varLst>
                            <dgm:bulletEnabled val="1"/>
                          </dgm:varLst>
                          <dgm:presOf axis="ch desOrSelf" ptType="node node" st="3 1" cnt="1 0"/>
                          <dgm:constrLst/>
                          <dgm:ruleLst/>
                        </dgm:layoutNode>
                        <dgm:layoutNode name="FiveNodes_4">
                          <dgm:alg type="sp"/>
                          <dgm:shape xmlns:r="http://schemas.openxmlformats.org/officeDocument/2006/relationships" type="roundRect" r:blip="">
                            <dgm:adjLst>
                              <dgm:adj idx="1" val="0.1"/>
                            </dgm:adjLst>
                          </dgm:shape>
                          <dgm:varLst>
                            <dgm:bulletEnabled val="1"/>
                          </dgm:varLst>
                          <dgm:presOf axis="ch desOrSelf" ptType="node node" st="4 1" cnt="1 0"/>
                          <dgm:constrLst/>
                          <dgm:ruleLst/>
                        </dgm:layoutNode>
                        <dgm:layoutNode name="FiveNodes_5">
                          <dgm:alg type="sp"/>
                          <dgm:shape xmlns:r="http://schemas.openxmlformats.org/officeDocument/2006/relationships" type="roundRect" r:blip="">
                            <dgm:adjLst>
                              <dgm:adj idx="1" val="0.1"/>
                            </dgm:adjLst>
                          </dgm:shape>
                          <dgm:varLst>
                            <dgm:bulletEnabled val="1"/>
                          </dgm:varLst>
                          <dgm:presOf axis="ch desOrSelf" ptType="node node" st="5 1" cnt="1 0"/>
                          <dgm:constrLst/>
                          <dgm:ruleLst/>
                        </dgm:layoutNode>
                        <dgm:layoutNode name="FiveConn_1-2" styleLbl="fgAccFollowNode1">
                          <dgm:alg type="tx"/>
                          <dgm:shape xmlns:r="http://schemas.openxmlformats.org/officeDocument/2006/relationships" type="downArrow" r:blip="">
                            <dgm:adjLst>
                              <dgm:adj idx="1" val="0.55"/>
                              <dgm:adj idx="2" val="0.45"/>
                            </dgm:adjLst>
                          </dgm:shape>
                          <dgm:varLst>
                            <dgm:bulletEnabled val="1"/>
                          </dgm:varLst>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alg type="tx"/>
                          <dgm:shape xmlns:r="http://schemas.openxmlformats.org/officeDocument/2006/relationships" type="downArrow" r:blip="">
                            <dgm:adjLst>
                              <dgm:adj idx="1" val="0.55"/>
                              <dgm:adj idx="2" val="0.45"/>
                            </dgm:adjLst>
                          </dgm:shape>
                          <dgm:varLst>
                            <dgm:bulletEnabled val="1"/>
                          </dgm:varLst>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alg type="tx"/>
                          <dgm:shape xmlns:r="http://schemas.openxmlformats.org/officeDocument/2006/relationships" type="downArrow" r:blip="">
                            <dgm:adjLst>
                              <dgm:adj idx="1" val="0.55"/>
                              <dgm:adj idx="2" val="0.45"/>
                            </dgm:adjLst>
                          </dgm:shape>
                          <dgm:varLst>
                            <dgm:bulletEnabled val="1"/>
                          </dgm:varLst>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alg type="tx"/>
                          <dgm:shape xmlns:r="http://schemas.openxmlformats.org/officeDocument/2006/relationships" type="downArrow" r:blip="">
                            <dgm:adjLst>
                              <dgm:adj idx="1" val="0.55"/>
                              <dgm:adj idx="2" val="0.45"/>
                            </dgm:adjLst>
                          </dgm:shape>
                          <dgm:varLst>
                            <dgm:bulletEnabled val="1"/>
                          </dgm:varLst>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alg type="tx">
                            <dgm:param type="parTxLTRAlign" val="l"/>
                            <dgm:param type="txAnchorVertCh" val="mid"/>
                          </dgm:alg>
                          <dgm:shape xmlns:r="http://schemas.openxmlformats.org/officeDocument/2006/relationships" type="roundRect" r:blip="" hideGeom="1">
                            <dgm:adjLst>
                              <dgm:adj idx="1" val="0.1"/>
                            </dgm:adjLst>
                          </dgm:shape>
                          <dgm:varLst>
                            <dgm:bulletEnabled val="1"/>
                          </dgm:varLst>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defRPr sz="1200"/>
            </a:lvl1pPr>
          </a:lstStyle>
          <a:p>
            <a:fld id="{F4ADDC3B-97A5-9146-A70C-B378859B85D1}" type="datetimeFigureOut">
              <a:rPr lang="en-US" smtClean="0"/>
              <a:t>11/12/24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defRPr sz="1200"/>
            </a:lvl1pPr>
          </a:lstStyle>
          <a:p>
            <a:fld id="{6B662338-A514-5B4E-86DF-80DFEFEF5C6F}" type="slidenum">
              <a:rPr lang="en-US" smtClean="0"/>
              <a:t>‹#›</a:t>
            </a:fld>
            <a:endParaRPr lang="en-US"/>
          </a:p>
        </p:txBody>
      </p:sp>
    </p:spTree>
    <p:extLst>
      <p:ext uri="{BB962C8B-B14F-4D97-AF65-F5344CB8AC3E}">
        <p14:creationId xmlns:p14="http://schemas.microsoft.com/office/powerpoint/2010/main" val="2451592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9C5789CE-836E-B042-843F-5605E41F5001}" type="slidenum">
              <a:rPr lang="en-US" smtClean="0"/>
              <a:t>1</a:t>
            </a:fld>
            <a:endParaRPr lang="en-US"/>
          </a:p>
        </p:txBody>
      </p:sp>
    </p:spTree>
    <p:extLst>
      <p:ext uri="{BB962C8B-B14F-4D97-AF65-F5344CB8AC3E}">
        <p14:creationId xmlns:p14="http://schemas.microsoft.com/office/powerpoint/2010/main" val="391728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cs typeface="Arial Unicode MS" charset="0"/>
              </a:rPr>
              <a:t>Ozzie will cover</a:t>
            </a:r>
          </a:p>
          <a:p>
            <a:endParaRPr lang="en-US" dirty="0"/>
          </a:p>
        </p:txBody>
      </p:sp>
      <p:sp>
        <p:nvSpPr>
          <p:cNvPr id="4" name="Slide Number Placeholder 3"/>
          <p:cNvSpPr>
            <a:spLocks noGrp="1"/>
          </p:cNvSpPr>
          <p:nvPr>
            <p:ph type="sldNum" sz="quarter" idx="5"/>
          </p:nvPr>
        </p:nvSpPr>
        <p:spPr/>
        <p:txBody>
          <a:bodyPr/>
          <a:lstStyle/>
          <a:p>
            <a:fld id="{4197616A-18FC-CD46-9537-C9AB338B23F2}" type="slidenum">
              <a:rPr lang="en-US" smtClean="0"/>
              <a:t>23</a:t>
            </a:fld>
            <a:endParaRPr lang="en-US"/>
          </a:p>
        </p:txBody>
      </p:sp>
    </p:spTree>
    <p:extLst>
      <p:ext uri="{BB962C8B-B14F-4D97-AF65-F5344CB8AC3E}">
        <p14:creationId xmlns:p14="http://schemas.microsoft.com/office/powerpoint/2010/main" val="273055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9C5789CE-836E-B042-843F-5605E41F5001}" type="slidenum">
              <a:rPr lang="en-US" smtClean="0"/>
              <a:t>4</a:t>
            </a:fld>
            <a:endParaRPr lang="en-US"/>
          </a:p>
        </p:txBody>
      </p:sp>
    </p:spTree>
    <p:extLst>
      <p:ext uri="{BB962C8B-B14F-4D97-AF65-F5344CB8AC3E}">
        <p14:creationId xmlns:p14="http://schemas.microsoft.com/office/powerpoint/2010/main" val="391728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7616A-18FC-CD46-9537-C9AB338B23F2}" type="slidenum">
              <a:rPr lang="en-US" smtClean="0"/>
              <a:t>7</a:t>
            </a:fld>
            <a:endParaRPr lang="en-US"/>
          </a:p>
        </p:txBody>
      </p:sp>
    </p:spTree>
    <p:extLst>
      <p:ext uri="{BB962C8B-B14F-4D97-AF65-F5344CB8AC3E}">
        <p14:creationId xmlns:p14="http://schemas.microsoft.com/office/powerpoint/2010/main" val="334446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4197616A-18FC-CD46-9537-C9AB338B23F2}" type="slidenum">
              <a:rPr lang="en-US" smtClean="0"/>
              <a:t>8</a:t>
            </a:fld>
            <a:endParaRPr lang="en-US"/>
          </a:p>
        </p:txBody>
      </p:sp>
    </p:spTree>
    <p:extLst>
      <p:ext uri="{BB962C8B-B14F-4D97-AF65-F5344CB8AC3E}">
        <p14:creationId xmlns:p14="http://schemas.microsoft.com/office/powerpoint/2010/main" val="404834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33B00-0D94-8AF6-9377-ECA735228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CB46B-2068-349E-67B3-8C801A39A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D6823-82BB-38D0-BB17-D8F58FD7FC8E}"/>
              </a:ext>
            </a:extLst>
          </p:cNvPr>
          <p:cNvSpPr>
            <a:spLocks noGrp="1"/>
          </p:cNvSpPr>
          <p:nvPr>
            <p:ph type="body" idx="1"/>
          </p:nvPr>
        </p:nvSpPr>
        <p:spPr/>
        <p:txBody>
          <a:bodyPr numCol="1"/>
          <a:lstStyle/>
          <a:p>
            <a:endParaRPr lang="en-US" dirty="0"/>
          </a:p>
        </p:txBody>
      </p:sp>
      <p:sp>
        <p:nvSpPr>
          <p:cNvPr id="4" name="Slide Number Placeholder 3">
            <a:extLst>
              <a:ext uri="{FF2B5EF4-FFF2-40B4-BE49-F238E27FC236}">
                <a16:creationId xmlns:a16="http://schemas.microsoft.com/office/drawing/2014/main" id="{A0AE0143-A76E-7A9B-A265-C67D805B392E}"/>
              </a:ext>
            </a:extLst>
          </p:cNvPr>
          <p:cNvSpPr>
            <a:spLocks noGrp="1"/>
          </p:cNvSpPr>
          <p:nvPr>
            <p:ph type="sldNum" sz="quarter" idx="10"/>
          </p:nvPr>
        </p:nvSpPr>
        <p:spPr/>
        <p:txBody>
          <a:bodyPr numCol="1"/>
          <a:lstStyle/>
          <a:p>
            <a:fld id="{9C5789CE-836E-B042-843F-5605E41F5001}" type="slidenum">
              <a:rPr lang="en-US" smtClean="0"/>
              <a:t>9</a:t>
            </a:fld>
            <a:endParaRPr lang="en-US"/>
          </a:p>
        </p:txBody>
      </p:sp>
    </p:spTree>
    <p:extLst>
      <p:ext uri="{BB962C8B-B14F-4D97-AF65-F5344CB8AC3E}">
        <p14:creationId xmlns:p14="http://schemas.microsoft.com/office/powerpoint/2010/main" val="339548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Globe</a:t>
            </a:r>
            <a:r>
              <a:rPr lang="en-US" baseline="0" dirty="0"/>
              <a:t> </a:t>
            </a:r>
            <a:r>
              <a:rPr lang="en-US" baseline="0" dirty="0" err="1"/>
              <a:t>grapjhic</a:t>
            </a:r>
            <a:endParaRPr lang="en-US" dirty="0"/>
          </a:p>
        </p:txBody>
      </p:sp>
      <p:sp>
        <p:nvSpPr>
          <p:cNvPr id="4" name="Slide Number Placeholder 3"/>
          <p:cNvSpPr>
            <a:spLocks noGrp="1"/>
          </p:cNvSpPr>
          <p:nvPr>
            <p:ph type="sldNum" sz="quarter" idx="10"/>
          </p:nvPr>
        </p:nvSpPr>
        <p:spPr/>
        <p:txBody>
          <a:bodyPr/>
          <a:lstStyle/>
          <a:p>
            <a:fld id="{6B662338-A514-5B4E-86DF-80DFEFEF5C6F}" type="slidenum">
              <a:rPr lang="en-US" smtClean="0"/>
              <a:t>10</a:t>
            </a:fld>
            <a:endParaRPr lang="en-US"/>
          </a:p>
        </p:txBody>
      </p:sp>
    </p:spTree>
    <p:extLst>
      <p:ext uri="{BB962C8B-B14F-4D97-AF65-F5344CB8AC3E}">
        <p14:creationId xmlns:p14="http://schemas.microsoft.com/office/powerpoint/2010/main" val="9969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662338-A514-5B4E-86DF-80DFEFEF5C6F}" type="slidenum">
              <a:rPr lang="en-US" smtClean="0"/>
              <a:t>14</a:t>
            </a:fld>
            <a:endParaRPr lang="en-US"/>
          </a:p>
        </p:txBody>
      </p:sp>
    </p:spTree>
    <p:extLst>
      <p:ext uri="{BB962C8B-B14F-4D97-AF65-F5344CB8AC3E}">
        <p14:creationId xmlns:p14="http://schemas.microsoft.com/office/powerpoint/2010/main" val="283647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Globe</a:t>
            </a:r>
            <a:r>
              <a:rPr lang="en-US" baseline="0" dirty="0"/>
              <a:t> </a:t>
            </a:r>
            <a:r>
              <a:rPr lang="en-US" baseline="0" dirty="0" err="1"/>
              <a:t>grapjhic</a:t>
            </a:r>
            <a:endParaRPr lang="en-US" dirty="0"/>
          </a:p>
        </p:txBody>
      </p:sp>
      <p:sp>
        <p:nvSpPr>
          <p:cNvPr id="4" name="Slide Number Placeholder 3"/>
          <p:cNvSpPr>
            <a:spLocks noGrp="1"/>
          </p:cNvSpPr>
          <p:nvPr>
            <p:ph type="sldNum" sz="quarter" idx="10"/>
          </p:nvPr>
        </p:nvSpPr>
        <p:spPr/>
        <p:txBody>
          <a:bodyPr numCol="1"/>
          <a:lstStyle/>
          <a:p>
            <a:fld id="{6B662338-A514-5B4E-86DF-80DFEFEF5C6F}" type="slidenum">
              <a:rPr lang="en-US" smtClean="0"/>
              <a:t>18</a:t>
            </a:fld>
            <a:endParaRPr lang="en-US"/>
          </a:p>
        </p:txBody>
      </p:sp>
    </p:spTree>
    <p:extLst>
      <p:ext uri="{BB962C8B-B14F-4D97-AF65-F5344CB8AC3E}">
        <p14:creationId xmlns:p14="http://schemas.microsoft.com/office/powerpoint/2010/main" val="278985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97616A-18FC-CD46-9537-C9AB338B23F2}" type="slidenum">
              <a:rPr lang="en-US" smtClean="0"/>
              <a:t>21</a:t>
            </a:fld>
            <a:endParaRPr lang="en-US"/>
          </a:p>
        </p:txBody>
      </p:sp>
    </p:spTree>
    <p:extLst>
      <p:ext uri="{BB962C8B-B14F-4D97-AF65-F5344CB8AC3E}">
        <p14:creationId xmlns:p14="http://schemas.microsoft.com/office/powerpoint/2010/main" val="401121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numCol="1"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numCol="1"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numCol="1"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numCol="1"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numCol="1"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numCol="1"/>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Date Placeholder 2"/>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numCol="1"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numCol="1"/>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numCol="1"/>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numCol="1"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numCol="1"/>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numCol="1"/>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numCol="1"/>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numCol="1"/>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numCol="1"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numCol="1"/>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numCol="1"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numCol="1"/>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numCol="1"/>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numCol="1"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numCol="1"/>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numCol="1"/>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numCol="1"/>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Vertical Text Placeholder 2"/>
          <p:cNvSpPr>
            <a:spLocks noGrp="1"/>
          </p:cNvSpPr>
          <p:nvPr>
            <p:ph type="body" orient="vert" idx="1"/>
          </p:nvPr>
        </p:nvSpPr>
        <p:spPr/>
        <p:txBody>
          <a:bodyPr vert="eaVert" numCol="1"/>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Content Placeholder 2"/>
          <p:cNvSpPr>
            <a:spLocks noGrp="1"/>
          </p:cNvSpPr>
          <p:nvPr>
            <p:ph idx="1"/>
          </p:nvPr>
        </p:nvSpPr>
        <p:spPr/>
        <p:txBody>
          <a:bodyPr numCol="1"/>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numCol="1"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numCol="1"/>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numCol="1"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numCol="1"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numCol="1">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numCol="1"/>
          <a:lstStyle>
            <a:lvl1pPr algn="l">
              <a:defRPr sz="1100">
                <a:latin typeface="Rockwell" pitchFamily="18" charset="0"/>
              </a:defRPr>
            </a:lvl1pPr>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a:xfrm>
            <a:off x="3962400" y="6298744"/>
            <a:ext cx="3810000" cy="273050"/>
          </a:xfrm>
        </p:spPr>
        <p:txBody>
          <a:bodyPr numCol="1"/>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numCol="1"/>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numCol="1"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numCol="1"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numCol="1"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numCol="1"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numCol="1"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numCol="1"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numCol="1"/>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numCol="1"/>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numCol="1"/>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numCol="1"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numCol="1"/>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numCol="1"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numCol="1"/>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numCol="1"/>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numCol="1"/>
          <a:lstStyle/>
          <a:p>
            <a:fld id="{2DF66AD8-BC4A-4004-9882-414398D930CA}" type="datetimeFigureOut">
              <a:rPr lang="en-US" smtClean="0"/>
              <a:t>11/12/24</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numCol="1"/>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numCol="1"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numCol="1" rtlCol="0" anchor="ctr"/>
          <a:lstStyle>
            <a:lvl1pPr algn="r">
              <a:defRPr sz="1100">
                <a:solidFill>
                  <a:schemeClr val="tx1"/>
                </a:solidFill>
                <a:latin typeface="Rockwell" pitchFamily="18" charset="0"/>
              </a:defRPr>
            </a:lvl1pPr>
          </a:lstStyle>
          <a:p>
            <a:fld id="{2DF66AD8-BC4A-4004-9882-414398D930CA}" type="datetimeFigureOut">
              <a:rPr lang="en-US" smtClean="0"/>
              <a:t>11/12/24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numCol="1"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numCol="1"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ssieSunrise.jpg"/>
          <p:cNvPicPr>
            <a:picLocks noChangeAspect="1"/>
          </p:cNvPicPr>
          <p:nvPr/>
        </p:nvPicPr>
        <p:blipFill>
          <a:blip r:embed="rId3" cstate="email">
            <a:alphaModFix amt="77000"/>
            <a:extLst>
              <a:ext uri="{28A0092B-C50C-407E-A947-70E740481C1C}">
                <a14:useLocalDpi xmlns:a14="http://schemas.microsoft.com/office/drawing/2010/main" val="0"/>
              </a:ext>
            </a:extLst>
          </a:blip>
          <a:stretch>
            <a:fillRect/>
          </a:stretch>
        </p:blipFill>
        <p:spPr>
          <a:xfrm>
            <a:off x="-121920" y="0"/>
            <a:ext cx="9144000" cy="6858000"/>
          </a:xfrm>
          <a:prstGeom prst="rect">
            <a:avLst/>
          </a:prstGeom>
          <a:effectLst>
            <a:softEdge rad="254000"/>
          </a:effectLst>
        </p:spPr>
      </p:pic>
      <p:sp>
        <p:nvSpPr>
          <p:cNvPr id="2" name="Title 1"/>
          <p:cNvSpPr>
            <a:spLocks noGrp="1"/>
          </p:cNvSpPr>
          <p:nvPr>
            <p:ph type="title" idx="4294967295"/>
          </p:nvPr>
        </p:nvSpPr>
        <p:spPr>
          <a:xfrm>
            <a:off x="1073375" y="254508"/>
            <a:ext cx="7313613" cy="2104302"/>
          </a:xfrm>
        </p:spPr>
        <p:txBody>
          <a:bodyPr numCol="1"/>
          <a:lstStyle/>
          <a:p>
            <a:r>
              <a:rPr lang="en-US" sz="4800" b="1" dirty="0">
                <a:solidFill>
                  <a:schemeClr val="bg1"/>
                </a:solidFill>
              </a:rPr>
              <a:t>Sacred Manhood and Male Rites of Passage: </a:t>
            </a:r>
            <a:br>
              <a:rPr lang="en-US" sz="4800" b="1" dirty="0">
                <a:solidFill>
                  <a:schemeClr val="bg1"/>
                </a:solidFill>
                <a:latin typeface="Goudy Old Style"/>
                <a:cs typeface="Times New Roman"/>
              </a:rPr>
            </a:br>
            <a:r>
              <a:rPr lang="en-US" sz="4800" b="1" i="1" dirty="0">
                <a:solidFill>
                  <a:schemeClr val="bg1"/>
                </a:solidFill>
                <a:latin typeface="Goudy Old Style"/>
                <a:cs typeface="Times New Roman"/>
              </a:rPr>
              <a:t>From Trauma to Healing</a:t>
            </a:r>
            <a:endParaRPr lang="en-US" sz="4800" b="1" dirty="0">
              <a:solidFill>
                <a:schemeClr val="bg1"/>
              </a:solidFill>
              <a:latin typeface="Goudy Old Style"/>
            </a:endParaRPr>
          </a:p>
        </p:txBody>
      </p:sp>
      <p:sp>
        <p:nvSpPr>
          <p:cNvPr id="3" name="Subtitle 2"/>
          <p:cNvSpPr>
            <a:spLocks noGrp="1"/>
          </p:cNvSpPr>
          <p:nvPr>
            <p:ph idx="4294967295"/>
          </p:nvPr>
        </p:nvSpPr>
        <p:spPr>
          <a:xfrm>
            <a:off x="1512928" y="4285147"/>
            <a:ext cx="6120049" cy="2152228"/>
          </a:xfrm>
          <a:solidFill>
            <a:schemeClr val="accent2">
              <a:lumMod val="50000"/>
              <a:lumOff val="50000"/>
            </a:schemeClr>
          </a:solidFill>
        </p:spPr>
        <p:txBody>
          <a:bodyPr vert="horz" lIns="91440" tIns="45720" rIns="91440" bIns="45720" numCol="1" rtlCol="0" anchor="t">
            <a:normAutofit lnSpcReduction="10000"/>
          </a:bodyPr>
          <a:lstStyle/>
          <a:p>
            <a:pPr marL="0" indent="0" algn="ctr">
              <a:buNone/>
            </a:pPr>
            <a:r>
              <a:rPr lang="en-US" b="1" dirty="0">
                <a:solidFill>
                  <a:srgbClr val="FFFFFF"/>
                </a:solidFill>
              </a:rPr>
              <a:t>Culturally Rooted, Trauma Informed, Healing Centered Teachings</a:t>
            </a:r>
          </a:p>
          <a:p>
            <a:pPr marL="0" indent="0" algn="ctr">
              <a:buNone/>
            </a:pPr>
            <a:r>
              <a:rPr lang="en-US" b="1" dirty="0">
                <a:solidFill>
                  <a:srgbClr val="FFFFFF"/>
                </a:solidFill>
              </a:rPr>
              <a:t>Jerry Tello </a:t>
            </a:r>
          </a:p>
          <a:p>
            <a:pPr marL="0" indent="0" algn="ctr">
              <a:buNone/>
            </a:pPr>
            <a:r>
              <a:rPr lang="en-US" b="1" dirty="0">
                <a:solidFill>
                  <a:srgbClr val="FFFFFF"/>
                </a:solidFill>
              </a:rPr>
              <a:t>The National Compadres Network </a:t>
            </a:r>
            <a:r>
              <a:rPr lang="en-US" sz="3600" b="1" dirty="0">
                <a:solidFill>
                  <a:srgbClr val="FFFFFF"/>
                </a:solidFill>
              </a:rPr>
              <a:t> </a:t>
            </a:r>
          </a:p>
          <a:p>
            <a:pPr marL="0" indent="0" algn="r">
              <a:buNone/>
            </a:pPr>
            <a:endParaRPr lang="en-US" b="1" dirty="0">
              <a:solidFill>
                <a:srgbClr val="FFFFFF"/>
              </a:solidFill>
            </a:endParaRPr>
          </a:p>
          <a:p>
            <a:pPr marL="0" indent="0" algn="r">
              <a:buNone/>
            </a:pPr>
            <a:endParaRPr lang="en-US" b="1" dirty="0">
              <a:solidFill>
                <a:srgbClr val="FFFFFF"/>
              </a:solidFill>
            </a:endParaRPr>
          </a:p>
        </p:txBody>
      </p:sp>
    </p:spTree>
    <p:extLst>
      <p:ext uri="{BB962C8B-B14F-4D97-AF65-F5344CB8AC3E}">
        <p14:creationId xmlns:p14="http://schemas.microsoft.com/office/powerpoint/2010/main" val="40293100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 mama.jpg"/>
          <p:cNvPicPr>
            <a:picLocks noChangeAspect="1"/>
          </p:cNvPicPr>
          <p:nvPr/>
        </p:nvPicPr>
        <p:blipFill>
          <a:blip r:embed="rId3">
            <a:alphaModFix amt="59000"/>
            <a:extLst>
              <a:ext uri="{28A0092B-C50C-407E-A947-70E740481C1C}">
                <a14:useLocalDpi xmlns:a14="http://schemas.microsoft.com/office/drawing/2010/main" val="0"/>
              </a:ext>
            </a:extLst>
          </a:blip>
          <a:stretch>
            <a:fillRect/>
          </a:stretch>
        </p:blipFill>
        <p:spPr>
          <a:xfrm>
            <a:off x="1024670" y="-1"/>
            <a:ext cx="7093071" cy="5837949"/>
          </a:xfrm>
          <a:prstGeom prst="rect">
            <a:avLst/>
          </a:prstGeom>
        </p:spPr>
      </p:pic>
      <p:sp>
        <p:nvSpPr>
          <p:cNvPr id="2" name="Title 1"/>
          <p:cNvSpPr>
            <a:spLocks noGrp="1"/>
          </p:cNvSpPr>
          <p:nvPr>
            <p:ph type="title"/>
          </p:nvPr>
        </p:nvSpPr>
        <p:spPr>
          <a:xfrm>
            <a:off x="914400" y="503237"/>
            <a:ext cx="7313613" cy="4146822"/>
          </a:xfrm>
        </p:spPr>
        <p:txBody>
          <a:bodyPr>
            <a:normAutofit fontScale="90000"/>
          </a:bodyPr>
          <a:lstStyle/>
          <a:p>
            <a:br>
              <a:rPr lang="en-US" b="1" i="1" dirty="0"/>
            </a:br>
            <a:br>
              <a:rPr lang="en-US" b="1" i="1" dirty="0"/>
            </a:br>
            <a:r>
              <a:rPr lang="en-US" b="1" i="1" u="sng" dirty="0"/>
              <a:t>Systemic Inequity</a:t>
            </a:r>
            <a:br>
              <a:rPr lang="en-US" b="1" dirty="0"/>
            </a:br>
            <a:r>
              <a:rPr lang="en-US" b="1" dirty="0"/>
              <a:t>Culturally Based Health and Healing is Interconnected to All Our Relations and Experiences. The systems, and it’s service providers  either support or contribute to the healthy development or the imbalance in our lives. </a:t>
            </a:r>
            <a:br>
              <a:rPr lang="en-US" b="1" dirty="0"/>
            </a:br>
            <a:endParaRPr lang="en-US" b="1" dirty="0"/>
          </a:p>
        </p:txBody>
      </p:sp>
      <p:sp>
        <p:nvSpPr>
          <p:cNvPr id="3" name="Content Placeholder 2"/>
          <p:cNvSpPr>
            <a:spLocks noGrp="1"/>
          </p:cNvSpPr>
          <p:nvPr>
            <p:ph idx="1"/>
          </p:nvPr>
        </p:nvSpPr>
        <p:spPr>
          <a:xfrm>
            <a:off x="419100" y="3058380"/>
            <a:ext cx="7808913" cy="3058109"/>
          </a:xfrm>
        </p:spPr>
        <p:txBody>
          <a:bodyPr>
            <a:normAutofit/>
          </a:bodyPr>
          <a:lstStyle/>
          <a:p>
            <a:pPr marL="0" indent="0" algn="r">
              <a:buNone/>
            </a:pPr>
            <a:r>
              <a:rPr lang="en-US" sz="5600" i="1" dirty="0"/>
              <a:t>  </a:t>
            </a:r>
          </a:p>
        </p:txBody>
      </p:sp>
    </p:spTree>
    <p:extLst>
      <p:ext uri="{BB962C8B-B14F-4D97-AF65-F5344CB8AC3E}">
        <p14:creationId xmlns:p14="http://schemas.microsoft.com/office/powerpoint/2010/main" val="401565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3574" y="496375"/>
            <a:ext cx="8685978" cy="6146285"/>
          </a:xfrm>
        </p:spPr>
        <p:txBody>
          <a:bodyPr numCol="1">
            <a:normAutofit fontScale="92500" lnSpcReduction="10000"/>
          </a:bodyPr>
          <a:lstStyle/>
          <a:p>
            <a:pPr marL="0" indent="0" algn="ctr">
              <a:lnSpc>
                <a:spcPct val="110000"/>
              </a:lnSpc>
              <a:buNone/>
            </a:pPr>
            <a:r>
              <a:rPr lang="en-US" sz="5000" b="1" dirty="0"/>
              <a:t>Benefits include ability to</a:t>
            </a:r>
            <a:r>
              <a:rPr lang="en-US" sz="5000" i="1" dirty="0"/>
              <a:t>:</a:t>
            </a:r>
          </a:p>
          <a:p>
            <a:pPr algn="ctr">
              <a:lnSpc>
                <a:spcPct val="110000"/>
              </a:lnSpc>
              <a:buFont typeface="Arial" panose="020B0604020202020204" pitchFamily="34" charset="0"/>
              <a:buChar char="•"/>
            </a:pPr>
            <a:r>
              <a:rPr lang="en-US" sz="4000" i="1" dirty="0">
                <a:solidFill>
                  <a:srgbClr val="FF0000"/>
                </a:solidFill>
              </a:rPr>
              <a:t>Break Cycles of Disconnection</a:t>
            </a:r>
          </a:p>
          <a:p>
            <a:pPr algn="ctr">
              <a:lnSpc>
                <a:spcPct val="110000"/>
              </a:lnSpc>
              <a:buFont typeface="Arial" panose="020B0604020202020204" pitchFamily="34" charset="0"/>
              <a:buChar char="•"/>
            </a:pPr>
            <a:r>
              <a:rPr lang="en-US" sz="4000" i="1" dirty="0">
                <a:solidFill>
                  <a:srgbClr val="FF0000"/>
                </a:solidFill>
              </a:rPr>
              <a:t>Heal generations of Pain</a:t>
            </a:r>
          </a:p>
          <a:p>
            <a:pPr algn="ctr">
              <a:lnSpc>
                <a:spcPct val="110000"/>
              </a:lnSpc>
              <a:buFont typeface="Arial" panose="020B0604020202020204" pitchFamily="34" charset="0"/>
              <a:buChar char="•"/>
            </a:pPr>
            <a:r>
              <a:rPr lang="en-US" sz="4000" i="1" dirty="0">
                <a:solidFill>
                  <a:srgbClr val="FF0000"/>
                </a:solidFill>
              </a:rPr>
              <a:t>Rebuild valued traditions</a:t>
            </a:r>
          </a:p>
          <a:p>
            <a:pPr algn="ctr">
              <a:lnSpc>
                <a:spcPct val="110000"/>
              </a:lnSpc>
              <a:buFont typeface="Arial" panose="020B0604020202020204" pitchFamily="34" charset="0"/>
              <a:buChar char="•"/>
            </a:pPr>
            <a:r>
              <a:rPr lang="en-US" sz="4000" i="1" dirty="0">
                <a:solidFill>
                  <a:srgbClr val="FF0000"/>
                </a:solidFill>
              </a:rPr>
              <a:t>Recover Sacred manhood</a:t>
            </a:r>
          </a:p>
          <a:p>
            <a:pPr algn="ctr">
              <a:lnSpc>
                <a:spcPct val="110000"/>
              </a:lnSpc>
              <a:buFont typeface="Arial" panose="020B0604020202020204" pitchFamily="34" charset="0"/>
              <a:buChar char="•"/>
            </a:pPr>
            <a:r>
              <a:rPr lang="en-US" sz="4000" b="1" i="1" dirty="0"/>
              <a:t>When Culture and Healing are at the base of learning</a:t>
            </a:r>
            <a:r>
              <a:rPr lang="en-US" sz="4000" b="1" i="1" dirty="0">
                <a:solidFill>
                  <a:schemeClr val="accent1">
                    <a:lumMod val="60000"/>
                    <a:lumOff val="40000"/>
                  </a:schemeClr>
                </a:solidFill>
              </a:rPr>
              <a:t> Men and Boys DO BETTER</a:t>
            </a:r>
          </a:p>
          <a:p>
            <a:pPr algn="ctr">
              <a:lnSpc>
                <a:spcPct val="110000"/>
              </a:lnSpc>
              <a:buFont typeface="Arial" panose="020B0604020202020204" pitchFamily="34" charset="0"/>
              <a:buChar char="•"/>
            </a:pPr>
            <a:endParaRPr lang="en-US" sz="4000" dirty="0">
              <a:solidFill>
                <a:srgbClr val="FF0000"/>
              </a:solidFill>
            </a:endParaRPr>
          </a:p>
          <a:p>
            <a:pPr marL="0" indent="0">
              <a:lnSpc>
                <a:spcPct val="130000"/>
              </a:lnSpc>
              <a:buNone/>
            </a:pPr>
            <a:endParaRPr lang="en-US" dirty="0"/>
          </a:p>
        </p:txBody>
      </p:sp>
      <p:sp>
        <p:nvSpPr>
          <p:cNvPr id="2" name="Footer Placeholder 1"/>
          <p:cNvSpPr>
            <a:spLocks noGrp="1"/>
          </p:cNvSpPr>
          <p:nvPr>
            <p:ph type="ftr" sz="quarter" idx="11"/>
          </p:nvPr>
        </p:nvSpPr>
        <p:spPr/>
        <p:txBody>
          <a:bodyPr numCol="1"/>
          <a:lstStyle/>
          <a:p>
            <a:r>
              <a:rPr lang="en-US"/>
              <a:t>Jerry Tello, La Cultura Cura/NCN</a:t>
            </a:r>
          </a:p>
        </p:txBody>
      </p:sp>
    </p:spTree>
    <p:extLst>
      <p:ext uri="{BB962C8B-B14F-4D97-AF65-F5344CB8AC3E}">
        <p14:creationId xmlns:p14="http://schemas.microsoft.com/office/powerpoint/2010/main" val="1936026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igong-meditation.jpg"/>
          <p:cNvPicPr>
            <a:picLocks noChangeAspect="1"/>
          </p:cNvPicPr>
          <p:nvPr/>
        </p:nvPicPr>
        <p:blipFill>
          <a:blip r:embed="rId2">
            <a:alphaModFix amt="57000"/>
            <a:extLst>
              <a:ext uri="{28A0092B-C50C-407E-A947-70E740481C1C}">
                <a14:useLocalDpi xmlns:a14="http://schemas.microsoft.com/office/drawing/2010/main" val="0"/>
              </a:ext>
            </a:extLst>
          </a:blip>
          <a:stretch>
            <a:fillRect/>
          </a:stretch>
        </p:blipFill>
        <p:spPr>
          <a:xfrm>
            <a:off x="1143000" y="0"/>
            <a:ext cx="6858000" cy="6858000"/>
          </a:xfrm>
          <a:prstGeom prst="rect">
            <a:avLst/>
          </a:prstGeom>
          <a:effectLst>
            <a:softEdge rad="355600"/>
          </a:effectLst>
        </p:spPr>
      </p:pic>
      <p:sp>
        <p:nvSpPr>
          <p:cNvPr id="2" name="Title 1"/>
          <p:cNvSpPr>
            <a:spLocks noGrp="1"/>
          </p:cNvSpPr>
          <p:nvPr>
            <p:ph type="title"/>
          </p:nvPr>
        </p:nvSpPr>
        <p:spPr>
          <a:xfrm>
            <a:off x="491162" y="651805"/>
            <a:ext cx="7992532" cy="4605996"/>
          </a:xfrm>
          <a:ln>
            <a:noFill/>
          </a:ln>
        </p:spPr>
        <p:txBody>
          <a:bodyPr numCol="1">
            <a:normAutofit fontScale="90000"/>
          </a:bodyPr>
          <a:lstStyle/>
          <a:p>
            <a: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t>: </a:t>
            </a: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t> Transformational </a:t>
            </a:r>
            <a:r>
              <a:rPr lang="en-US" sz="6600" b="1" dirty="0">
                <a:ln w="17780" cmpd="sng">
                  <a:solidFill>
                    <a:schemeClr val="tx1"/>
                  </a:solidFill>
                  <a:prstDash val="solid"/>
                  <a:miter lim="800000"/>
                </a:ln>
                <a:solidFill>
                  <a:schemeClr val="accent1">
                    <a:lumMod val="60000"/>
                    <a:lumOff val="40000"/>
                  </a:schemeClr>
                </a:solidFill>
                <a:effectLst>
                  <a:outerShdw blurRad="50800" algn="tl" rotWithShape="0">
                    <a:srgbClr val="000000"/>
                  </a:outerShdw>
                </a:effectLst>
              </a:rPr>
              <a:t>Rites of Passage, </a:t>
            </a: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t>Healing and Restoration </a:t>
            </a: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t>La Cultura Cura </a:t>
            </a:r>
            <a:br>
              <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rPr>
            </a:br>
            <a:endParaRPr lang="en-US" sz="6600" b="1" dirty="0">
              <a:ln w="17780" cmpd="sng">
                <a:solidFill>
                  <a:schemeClr val="tx1"/>
                </a:solidFill>
                <a:prstDash val="solid"/>
                <a:miter lim="800000"/>
              </a:ln>
              <a:solidFill>
                <a:schemeClr val="accent3">
                  <a:lumMod val="50000"/>
                </a:schemeClr>
              </a:solidFill>
              <a:effectLst>
                <a:outerShdw blurRad="50800" algn="tl" rotWithShape="0">
                  <a:srgbClr val="000000"/>
                </a:outerShdw>
              </a:effectLst>
            </a:endParaRPr>
          </a:p>
        </p:txBody>
      </p:sp>
      <p:sp>
        <p:nvSpPr>
          <p:cNvPr id="3" name="Footer Placeholder 2"/>
          <p:cNvSpPr>
            <a:spLocks noGrp="1"/>
          </p:cNvSpPr>
          <p:nvPr>
            <p:ph type="ftr" sz="quarter" idx="4294967295"/>
          </p:nvPr>
        </p:nvSpPr>
        <p:spPr>
          <a:xfrm>
            <a:off x="3942607" y="6305797"/>
            <a:ext cx="3717967" cy="259278"/>
          </a:xfrm>
          <a:prstGeom prst="rect">
            <a:avLst/>
          </a:prstGeom>
        </p:spPr>
        <p:txBody>
          <a:bodyPr numCol="1"/>
          <a:lstStyle/>
          <a:p>
            <a:r>
              <a:rPr lang="en-US"/>
              <a:t>Jerry Tello, La Cultura Cura/NCN</a:t>
            </a:r>
          </a:p>
        </p:txBody>
      </p:sp>
    </p:spTree>
    <p:extLst>
      <p:ext uri="{BB962C8B-B14F-4D97-AF65-F5344CB8AC3E}">
        <p14:creationId xmlns:p14="http://schemas.microsoft.com/office/powerpoint/2010/main" val="338957362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59" y="394180"/>
            <a:ext cx="8554593" cy="504861"/>
          </a:xfrm>
        </p:spPr>
        <p:txBody>
          <a:bodyPr numCol="1">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chemeClr val="accent4">
                    <a:lumMod val="50000"/>
                  </a:schemeClr>
                </a:solidFill>
              </a:rPr>
              <a:t>GROUNDED</a:t>
            </a:r>
            <a:r>
              <a:rPr lang="en-US" b="1" cap="all" dirty="0">
                <a:ln w="0"/>
                <a:solidFill>
                  <a:schemeClr val="accent4">
                    <a:lumMod val="50000"/>
                  </a:schemeClr>
                </a:solidFill>
                <a:effectLst/>
              </a:rPr>
              <a:t> </a:t>
            </a:r>
            <a:r>
              <a:rPr lang="en-US" b="1" cap="all" dirty="0" err="1">
                <a:ln w="0"/>
                <a:solidFill>
                  <a:schemeClr val="accent4">
                    <a:lumMod val="50000"/>
                  </a:schemeClr>
                </a:solidFill>
                <a:effectLst/>
              </a:rPr>
              <a:t>TeachingS</a:t>
            </a:r>
            <a:endParaRPr lang="en-US" b="1" cap="all" dirty="0">
              <a:ln w="0"/>
              <a:solidFill>
                <a:schemeClr val="accent4">
                  <a:lumMod val="50000"/>
                </a:schemeClr>
              </a:solidFill>
              <a:effectLst/>
            </a:endParaRPr>
          </a:p>
        </p:txBody>
      </p:sp>
      <p:sp>
        <p:nvSpPr>
          <p:cNvPr id="3" name="Content Placeholder 2"/>
          <p:cNvSpPr>
            <a:spLocks noGrp="1"/>
          </p:cNvSpPr>
          <p:nvPr>
            <p:ph idx="1"/>
          </p:nvPr>
        </p:nvSpPr>
        <p:spPr>
          <a:xfrm>
            <a:off x="565547" y="1371600"/>
            <a:ext cx="4453205" cy="4517121"/>
          </a:xfrm>
        </p:spPr>
        <p:txBody>
          <a:bodyPr numCol="1">
            <a:normAutofit fontScale="92500" lnSpcReduction="20000"/>
          </a:bodyPr>
          <a:lstStyle/>
          <a:p>
            <a:r>
              <a:rPr lang="en-US" sz="2500" dirty="0"/>
              <a:t>You are </a:t>
            </a:r>
            <a:r>
              <a:rPr lang="en-US" sz="2500" b="1" dirty="0"/>
              <a:t>WANTED</a:t>
            </a:r>
            <a:r>
              <a:rPr lang="en-US" sz="2500" dirty="0"/>
              <a:t> a </a:t>
            </a:r>
            <a:r>
              <a:rPr lang="en-US" sz="2500" b="1" dirty="0"/>
              <a:t>Blessing </a:t>
            </a:r>
            <a:r>
              <a:rPr lang="en-US" sz="2500" dirty="0"/>
              <a:t>(DIGNITY)</a:t>
            </a:r>
          </a:p>
          <a:p>
            <a:r>
              <a:rPr lang="en-US" sz="2500" dirty="0"/>
              <a:t>You have a </a:t>
            </a:r>
            <a:r>
              <a:rPr lang="en-US" sz="2500" b="1" dirty="0"/>
              <a:t>SACRED PURPOSE </a:t>
            </a:r>
            <a:r>
              <a:rPr lang="en-US" sz="2500" dirty="0"/>
              <a:t>(RESPECT)</a:t>
            </a:r>
          </a:p>
          <a:p>
            <a:r>
              <a:rPr lang="en-US" sz="2500" dirty="0"/>
              <a:t>You have culturally based  teachings/</a:t>
            </a:r>
            <a:r>
              <a:rPr lang="en-US" sz="2500" i="1" dirty="0"/>
              <a:t>values</a:t>
            </a:r>
            <a:r>
              <a:rPr lang="en-US" sz="2500" dirty="0"/>
              <a:t>), and family, community  </a:t>
            </a:r>
            <a:r>
              <a:rPr lang="en-US" sz="2500" b="1" dirty="0"/>
              <a:t>TEACHERS</a:t>
            </a:r>
            <a:r>
              <a:rPr lang="en-US" sz="2500" dirty="0"/>
              <a:t> (Rites of Passage) to guide you (TRUST)</a:t>
            </a:r>
          </a:p>
          <a:p>
            <a:r>
              <a:rPr lang="en-US" sz="2500" dirty="0"/>
              <a:t>You have </a:t>
            </a:r>
            <a:r>
              <a:rPr lang="en-US" sz="2500" b="1" dirty="0"/>
              <a:t>SAFE, COMPASSIONATE </a:t>
            </a:r>
            <a:r>
              <a:rPr lang="en-US" sz="2500" dirty="0"/>
              <a:t>people and </a:t>
            </a:r>
            <a:r>
              <a:rPr lang="en-US" sz="2500" b="1" dirty="0"/>
              <a:t>SECURE </a:t>
            </a:r>
            <a:r>
              <a:rPr lang="en-US" sz="2500" dirty="0"/>
              <a:t>places to learn, heal, grow. (LOVE).</a:t>
            </a:r>
            <a:r>
              <a:rPr lang="en-US" sz="2500" b="1" dirty="0"/>
              <a:t> </a:t>
            </a:r>
          </a:p>
        </p:txBody>
      </p:sp>
      <p:pic>
        <p:nvPicPr>
          <p:cNvPr id="4" name="Picture 3" descr="you are wan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752" y="1371600"/>
            <a:ext cx="3886200" cy="4517121"/>
          </a:xfrm>
          <a:prstGeom prst="rect">
            <a:avLst/>
          </a:prstGeom>
        </p:spPr>
      </p:pic>
    </p:spTree>
    <p:extLst>
      <p:ext uri="{BB962C8B-B14F-4D97-AF65-F5344CB8AC3E}">
        <p14:creationId xmlns:p14="http://schemas.microsoft.com/office/powerpoint/2010/main" val="4103134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39869-5930-2586-A490-0866F183B2B6}"/>
              </a:ext>
            </a:extLst>
          </p:cNvPr>
          <p:cNvSpPr>
            <a:spLocks noGrp="1"/>
          </p:cNvSpPr>
          <p:nvPr>
            <p:ph type="title"/>
          </p:nvPr>
        </p:nvSpPr>
        <p:spPr>
          <a:xfrm>
            <a:off x="914400" y="0"/>
            <a:ext cx="7313613" cy="950976"/>
          </a:xfrm>
        </p:spPr>
        <p:txBody>
          <a:bodyPr>
            <a:noAutofit/>
          </a:bodyPr>
          <a:lstStyle/>
          <a:p>
            <a:pPr algn="l"/>
            <a:r>
              <a:rPr lang="en-US" sz="4400" b="1" dirty="0">
                <a:latin typeface="Goudy Old Style" panose="02020502050305020303" pitchFamily="18" charset="77"/>
              </a:rPr>
              <a:t>RITES OF PASSAGE </a:t>
            </a:r>
          </a:p>
        </p:txBody>
      </p:sp>
      <p:sp>
        <p:nvSpPr>
          <p:cNvPr id="5" name="TextBox 4">
            <a:extLst>
              <a:ext uri="{FF2B5EF4-FFF2-40B4-BE49-F238E27FC236}">
                <a16:creationId xmlns:a16="http://schemas.microsoft.com/office/drawing/2014/main" id="{0C59A8BF-7684-B11D-0C4C-7DF49C120827}"/>
              </a:ext>
            </a:extLst>
          </p:cNvPr>
          <p:cNvSpPr txBox="1"/>
          <p:nvPr/>
        </p:nvSpPr>
        <p:spPr>
          <a:xfrm>
            <a:off x="317464" y="1072897"/>
            <a:ext cx="4644679" cy="4649543"/>
          </a:xfrm>
          <a:prstGeom prst="rect">
            <a:avLst/>
          </a:prstGeom>
          <a:noFill/>
        </p:spPr>
        <p:txBody>
          <a:bodyPr wrap="square">
            <a:spAutoFit/>
          </a:bodyPr>
          <a:lstStyle/>
          <a:p>
            <a:pPr marL="205740" indent="-205740">
              <a:lnSpc>
                <a:spcPct val="150000"/>
              </a:lnSpc>
              <a:spcBef>
                <a:spcPts val="0"/>
              </a:spcBef>
              <a:buSzPts val="2516"/>
              <a:buChar char="❖"/>
            </a:pPr>
            <a:r>
              <a:rPr lang="en-US" sz="2800" dirty="0" err="1"/>
              <a:t>Regrounding</a:t>
            </a:r>
            <a:r>
              <a:rPr lang="en-US" sz="2800" dirty="0"/>
              <a:t> in positive  traditions &amp; practices</a:t>
            </a:r>
          </a:p>
          <a:p>
            <a:pPr marL="205740" indent="-205740">
              <a:lnSpc>
                <a:spcPct val="150000"/>
              </a:lnSpc>
              <a:spcBef>
                <a:spcPts val="0"/>
              </a:spcBef>
              <a:buSzPts val="2516"/>
              <a:buChar char="❖"/>
            </a:pPr>
            <a:r>
              <a:rPr lang="en-US" sz="2800" dirty="0"/>
              <a:t>Healthy rites of passages </a:t>
            </a:r>
          </a:p>
          <a:p>
            <a:pPr marL="205740" indent="-205740">
              <a:lnSpc>
                <a:spcPct val="150000"/>
              </a:lnSpc>
              <a:spcBef>
                <a:spcPts val="0"/>
              </a:spcBef>
              <a:buSzPts val="2516"/>
              <a:buChar char="❖"/>
            </a:pPr>
            <a:r>
              <a:rPr lang="en-US" sz="2800" dirty="0"/>
              <a:t>Life Skill Development  </a:t>
            </a:r>
          </a:p>
          <a:p>
            <a:pPr marL="205740" indent="-205740">
              <a:lnSpc>
                <a:spcPct val="150000"/>
              </a:lnSpc>
              <a:spcBef>
                <a:spcPts val="444"/>
              </a:spcBef>
              <a:buSzPts val="2516"/>
              <a:buChar char="❖"/>
            </a:pPr>
            <a:r>
              <a:rPr lang="en-US" sz="2800" dirty="0"/>
              <a:t>Healing and Transformation</a:t>
            </a:r>
          </a:p>
          <a:p>
            <a:pPr marL="205740" indent="-205740">
              <a:lnSpc>
                <a:spcPct val="150000"/>
              </a:lnSpc>
              <a:spcBef>
                <a:spcPts val="444"/>
              </a:spcBef>
              <a:buSzPts val="2516"/>
              <a:buChar char="❖"/>
            </a:pPr>
            <a:r>
              <a:rPr lang="en-US" sz="2800" dirty="0"/>
              <a:t>Extended kinship, generational support. </a:t>
            </a:r>
          </a:p>
        </p:txBody>
      </p:sp>
      <p:pic>
        <p:nvPicPr>
          <p:cNvPr id="1030" name="Picture 6" descr="11 NCN Messages - Social Media Graphics - August 2015_page-0006">
            <a:extLst>
              <a:ext uri="{FF2B5EF4-FFF2-40B4-BE49-F238E27FC236}">
                <a16:creationId xmlns:a16="http://schemas.microsoft.com/office/drawing/2014/main" id="{AEC6A74C-0156-BAA8-B8B7-F583AA7156E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125792" y="2070048"/>
            <a:ext cx="3591562" cy="271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FF3CF-54B8-705D-C30B-F434F743A1AE}"/>
              </a:ext>
            </a:extLst>
          </p:cNvPr>
          <p:cNvSpPr>
            <a:spLocks noGrp="1"/>
          </p:cNvSpPr>
          <p:nvPr>
            <p:ph sz="quarter" idx="1"/>
          </p:nvPr>
        </p:nvSpPr>
        <p:spPr>
          <a:xfrm>
            <a:off x="173353" y="2850861"/>
            <a:ext cx="8783193" cy="3647475"/>
          </a:xfrm>
        </p:spPr>
        <p:txBody>
          <a:bodyPr>
            <a:normAutofit fontScale="92500" lnSpcReduction="10000"/>
          </a:bodyPr>
          <a:lstStyle/>
          <a:p>
            <a:pPr marL="0" indent="0" algn="ctr">
              <a:buNone/>
            </a:pPr>
            <a:r>
              <a:rPr lang="en-US" sz="4000" i="1" dirty="0"/>
              <a:t>True Manhood is grounded in incorporating the 4 </a:t>
            </a:r>
            <a:r>
              <a:rPr lang="en-US" sz="4000" i="1" dirty="0" err="1"/>
              <a:t>dimentions</a:t>
            </a:r>
            <a:r>
              <a:rPr lang="en-US" sz="4000" i="1" dirty="0"/>
              <a:t> of Manhood ( Masculine, Feminine, Childhood and Elder) and rooted First and Foremost </a:t>
            </a:r>
          </a:p>
          <a:p>
            <a:pPr marL="0" indent="0" algn="ctr">
              <a:buNone/>
            </a:pPr>
            <a:r>
              <a:rPr lang="en-US" sz="4000" i="1" dirty="0"/>
              <a:t>in the </a:t>
            </a:r>
            <a:r>
              <a:rPr lang="en-US" sz="4000" i="1" dirty="0">
                <a:solidFill>
                  <a:srgbClr val="FF0000"/>
                </a:solidFill>
              </a:rPr>
              <a:t>Respect of Women, Children </a:t>
            </a:r>
          </a:p>
          <a:p>
            <a:pPr marL="0" indent="0" algn="ctr">
              <a:buNone/>
            </a:pPr>
            <a:r>
              <a:rPr lang="en-US" sz="4000" i="1" dirty="0">
                <a:solidFill>
                  <a:srgbClr val="FF0000"/>
                </a:solidFill>
              </a:rPr>
              <a:t>and All Our Relations</a:t>
            </a:r>
          </a:p>
        </p:txBody>
      </p:sp>
      <p:sp>
        <p:nvSpPr>
          <p:cNvPr id="3" name="Title 2">
            <a:extLst>
              <a:ext uri="{FF2B5EF4-FFF2-40B4-BE49-F238E27FC236}">
                <a16:creationId xmlns:a16="http://schemas.microsoft.com/office/drawing/2014/main" id="{27D5BDAE-2500-2BDA-C564-E36D06A0FF4F}"/>
              </a:ext>
            </a:extLst>
          </p:cNvPr>
          <p:cNvSpPr>
            <a:spLocks noGrp="1"/>
          </p:cNvSpPr>
          <p:nvPr>
            <p:ph type="title"/>
          </p:nvPr>
        </p:nvSpPr>
        <p:spPr/>
        <p:txBody>
          <a:bodyPr>
            <a:noAutofit/>
          </a:bodyPr>
          <a:lstStyle/>
          <a:p>
            <a:r>
              <a:rPr lang="en-US" sz="4400" b="1" dirty="0">
                <a:solidFill>
                  <a:srgbClr val="8C0102"/>
                </a:solidFill>
                <a:latin typeface="Goudy Old Style" panose="02020502050305020303" pitchFamily="18" charset="77"/>
              </a:rPr>
              <a:t>RECLAIMING THE NARRATIVE</a:t>
            </a:r>
          </a:p>
        </p:txBody>
      </p:sp>
    </p:spTree>
    <p:extLst>
      <p:ext uri="{BB962C8B-B14F-4D97-AF65-F5344CB8AC3E}">
        <p14:creationId xmlns:p14="http://schemas.microsoft.com/office/powerpoint/2010/main" val="4014794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10C36-1385-3744-B2F2-B020916A3A81}"/>
              </a:ext>
            </a:extLst>
          </p:cNvPr>
          <p:cNvSpPr>
            <a:spLocks noGrp="1"/>
          </p:cNvSpPr>
          <p:nvPr>
            <p:ph type="body" idx="1"/>
          </p:nvPr>
        </p:nvSpPr>
        <p:spPr>
          <a:xfrm>
            <a:off x="224154" y="1757680"/>
            <a:ext cx="5414646" cy="3972560"/>
          </a:xfrm>
        </p:spPr>
        <p:txBody>
          <a:bodyPr>
            <a:normAutofit fontScale="25000" lnSpcReduction="20000"/>
          </a:bodyPr>
          <a:lstStyle/>
          <a:p>
            <a:pPr>
              <a:lnSpc>
                <a:spcPct val="220000"/>
              </a:lnSpc>
            </a:pPr>
            <a:r>
              <a:rPr lang="en-US" sz="6400" dirty="0"/>
              <a:t>IS A PERSON OF THEIR WORD </a:t>
            </a:r>
          </a:p>
          <a:p>
            <a:pPr>
              <a:lnSpc>
                <a:spcPct val="120000"/>
              </a:lnSpc>
              <a:spcBef>
                <a:spcPts val="100"/>
              </a:spcBef>
            </a:pPr>
            <a:r>
              <a:rPr lang="en-US" sz="6400" dirty="0"/>
              <a:t>HAS A SENSE OF RESPONSIBILITY FOR THEIR </a:t>
            </a:r>
          </a:p>
          <a:p>
            <a:pPr marL="293688" indent="-195263">
              <a:lnSpc>
                <a:spcPct val="120000"/>
              </a:lnSpc>
              <a:spcBef>
                <a:spcPts val="100"/>
              </a:spcBef>
              <a:buNone/>
            </a:pPr>
            <a:r>
              <a:rPr lang="en-US" sz="6400" dirty="0"/>
              <a:t>    OWN WELL-BEING AND THAT OF OTHERS IN </a:t>
            </a:r>
          </a:p>
          <a:p>
            <a:pPr marL="293688" indent="-195263">
              <a:lnSpc>
                <a:spcPct val="120000"/>
              </a:lnSpc>
              <a:spcBef>
                <a:spcPts val="100"/>
              </a:spcBef>
              <a:spcAft>
                <a:spcPts val="150"/>
              </a:spcAft>
              <a:buNone/>
            </a:pPr>
            <a:r>
              <a:rPr lang="en-US" sz="6400" dirty="0"/>
              <a:t>    THEIR CIRCLE</a:t>
            </a:r>
          </a:p>
          <a:p>
            <a:pPr>
              <a:lnSpc>
                <a:spcPct val="120000"/>
              </a:lnSpc>
              <a:spcBef>
                <a:spcPts val="100"/>
              </a:spcBef>
              <a:spcAft>
                <a:spcPts val="150"/>
              </a:spcAft>
            </a:pPr>
            <a:r>
              <a:rPr lang="en-US" sz="6400" dirty="0"/>
              <a:t>REJECTS ANY FORM OF ABUSE; PHYSICAL, EMOTIONAL, MENTAL, OR  SPIRITUAL, TO THEMSELVES OR OTHERS</a:t>
            </a:r>
          </a:p>
          <a:p>
            <a:pPr>
              <a:lnSpc>
                <a:spcPct val="120000"/>
              </a:lnSpc>
            </a:pPr>
            <a:r>
              <a:rPr lang="en-US" sz="6400" dirty="0"/>
              <a:t>TAKES TIME TO PRAY AND INCLUDE CEREMONY</a:t>
            </a:r>
          </a:p>
          <a:p>
            <a:pPr marL="98584" indent="0">
              <a:lnSpc>
                <a:spcPct val="120000"/>
              </a:lnSpc>
              <a:spcAft>
                <a:spcPts val="150"/>
              </a:spcAft>
              <a:buNone/>
            </a:pPr>
            <a:r>
              <a:rPr lang="en-US" sz="6400" dirty="0"/>
              <a:t>    IN THEIR LIFE  </a:t>
            </a:r>
          </a:p>
          <a:p>
            <a:pPr>
              <a:lnSpc>
                <a:spcPct val="120000"/>
              </a:lnSpc>
              <a:spcAft>
                <a:spcPts val="150"/>
              </a:spcAft>
            </a:pPr>
            <a:r>
              <a:rPr lang="en-US" sz="6400" dirty="0"/>
              <a:t>IS SENSATIVE AND UNDERSTANDING </a:t>
            </a:r>
          </a:p>
          <a:p>
            <a:pPr>
              <a:lnSpc>
                <a:spcPct val="120000"/>
              </a:lnSpc>
            </a:pPr>
            <a:r>
              <a:rPr lang="en-US" sz="6400" dirty="0"/>
              <a:t>IS LIKE A MIRROR, REFLECTING SUPPORT AND CLARITY TO ONE ANOTHER </a:t>
            </a:r>
          </a:p>
          <a:p>
            <a:pPr>
              <a:lnSpc>
                <a:spcPct val="120000"/>
              </a:lnSpc>
            </a:pPr>
            <a:r>
              <a:rPr lang="en-US" sz="6400" dirty="0"/>
              <a:t>LIVES THESE VALUES HONESTLY AND WITH LOVE </a:t>
            </a:r>
          </a:p>
          <a:p>
            <a:pPr marL="98584" indent="0">
              <a:lnSpc>
                <a:spcPct val="110000"/>
              </a:lnSpc>
              <a:buNone/>
            </a:pPr>
            <a:endParaRPr lang="en-US" sz="6400" dirty="0"/>
          </a:p>
          <a:p>
            <a:pPr marL="98584" indent="0">
              <a:lnSpc>
                <a:spcPct val="110000"/>
              </a:lnSpc>
              <a:buNone/>
            </a:pPr>
            <a:endParaRPr lang="en-US" dirty="0"/>
          </a:p>
          <a:p>
            <a:endParaRPr lang="en-US" dirty="0"/>
          </a:p>
        </p:txBody>
      </p:sp>
      <p:sp>
        <p:nvSpPr>
          <p:cNvPr id="3" name="Title 2">
            <a:extLst>
              <a:ext uri="{FF2B5EF4-FFF2-40B4-BE49-F238E27FC236}">
                <a16:creationId xmlns:a16="http://schemas.microsoft.com/office/drawing/2014/main" id="{CBE2CBC8-7AC4-5240-AFB9-754C95AE4B21}"/>
              </a:ext>
            </a:extLst>
          </p:cNvPr>
          <p:cNvSpPr>
            <a:spLocks noGrp="1"/>
          </p:cNvSpPr>
          <p:nvPr>
            <p:ph type="title"/>
          </p:nvPr>
        </p:nvSpPr>
        <p:spPr/>
        <p:txBody>
          <a:bodyPr>
            <a:noAutofit/>
          </a:bodyPr>
          <a:lstStyle/>
          <a:p>
            <a:pPr algn="l"/>
            <a:r>
              <a:rPr lang="en-US" sz="4400" b="1" dirty="0"/>
              <a:t>EL HOMBRE NOBLE </a:t>
            </a:r>
            <a:r>
              <a:rPr lang="en-US" sz="4000" dirty="0"/>
              <a:t>(A Noble Man)</a:t>
            </a:r>
          </a:p>
        </p:txBody>
      </p:sp>
      <p:pic>
        <p:nvPicPr>
          <p:cNvPr id="6" name="Picture 5">
            <a:extLst>
              <a:ext uri="{FF2B5EF4-FFF2-40B4-BE49-F238E27FC236}">
                <a16:creationId xmlns:a16="http://schemas.microsoft.com/office/drawing/2014/main" id="{7B6C829D-7532-C74C-98DA-BF3749E677DB}"/>
              </a:ext>
            </a:extLst>
          </p:cNvPr>
          <p:cNvPicPr>
            <a:picLocks noChangeAspect="1"/>
          </p:cNvPicPr>
          <p:nvPr/>
        </p:nvPicPr>
        <p:blipFill>
          <a:blip r:embed="rId2">
            <a:duotone>
              <a:schemeClr val="accent4">
                <a:shade val="45000"/>
                <a:satMod val="135000"/>
              </a:schemeClr>
              <a:prstClr val="white"/>
            </a:duotone>
          </a:blip>
          <a:stretch>
            <a:fillRect/>
          </a:stretch>
        </p:blipFill>
        <p:spPr>
          <a:xfrm>
            <a:off x="5760720" y="1686560"/>
            <a:ext cx="2966720" cy="3972560"/>
          </a:xfrm>
          <a:prstGeom prst="rect">
            <a:avLst/>
          </a:prstGeom>
        </p:spPr>
      </p:pic>
    </p:spTree>
    <p:extLst>
      <p:ext uri="{BB962C8B-B14F-4D97-AF65-F5344CB8AC3E}">
        <p14:creationId xmlns:p14="http://schemas.microsoft.com/office/powerpoint/2010/main" val="70043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B64CB8-27EE-1B42-942A-258531590E7A}"/>
              </a:ext>
            </a:extLst>
          </p:cNvPr>
          <p:cNvSpPr>
            <a:spLocks noGrp="1"/>
          </p:cNvSpPr>
          <p:nvPr>
            <p:ph sz="quarter" idx="1"/>
          </p:nvPr>
        </p:nvSpPr>
        <p:spPr>
          <a:xfrm>
            <a:off x="4369994" y="1708672"/>
            <a:ext cx="4146477" cy="5149327"/>
          </a:xfrm>
        </p:spPr>
        <p:txBody>
          <a:bodyPr>
            <a:normAutofit fontScale="62500" lnSpcReduction="20000"/>
          </a:bodyPr>
          <a:lstStyle/>
          <a:p>
            <a:r>
              <a:rPr lang="en-US" b="1" dirty="0"/>
              <a:t>HE WHO IS DIGNIFIED </a:t>
            </a:r>
          </a:p>
          <a:p>
            <a:r>
              <a:rPr lang="en-US" b="1" dirty="0"/>
              <a:t>HE WHO IS A PROTECTOR </a:t>
            </a:r>
          </a:p>
          <a:p>
            <a:r>
              <a:rPr lang="en-US" b="1" dirty="0"/>
              <a:t>HE WHO IS RESPONSIBLE </a:t>
            </a:r>
          </a:p>
          <a:p>
            <a:r>
              <a:rPr lang="en-US" b="1" dirty="0"/>
              <a:t>HE WHO IS NURTURING </a:t>
            </a:r>
          </a:p>
          <a:p>
            <a:r>
              <a:rPr lang="en-US" b="1" dirty="0"/>
              <a:t>HE WHO IS SPIRITUAL </a:t>
            </a:r>
          </a:p>
          <a:p>
            <a:r>
              <a:rPr lang="en-US" b="1" dirty="0"/>
              <a:t>HE WHO IS FAITHFUL </a:t>
            </a:r>
          </a:p>
          <a:p>
            <a:r>
              <a:rPr lang="en-US" b="1" dirty="0"/>
              <a:t>HE WHO IS RESPECTFUL </a:t>
            </a:r>
          </a:p>
          <a:p>
            <a:r>
              <a:rPr lang="en-US" b="1" dirty="0"/>
              <a:t>HE WHO IS FRIENDLY </a:t>
            </a:r>
          </a:p>
          <a:p>
            <a:r>
              <a:rPr lang="en-US" b="1" dirty="0"/>
              <a:t>HE WHO IS CARING </a:t>
            </a:r>
          </a:p>
          <a:p>
            <a:r>
              <a:rPr lang="en-US" b="1" dirty="0"/>
              <a:t>HE WHO IS SENSITIVE </a:t>
            </a:r>
          </a:p>
          <a:p>
            <a:r>
              <a:rPr lang="en-US" b="1" dirty="0"/>
              <a:t>HE WHO IS TRUSTWORTHY </a:t>
            </a:r>
          </a:p>
          <a:p>
            <a:r>
              <a:rPr lang="en-US" b="1" dirty="0"/>
              <a:t>HE WHO PROVIDES </a:t>
            </a:r>
          </a:p>
          <a:p>
            <a:pPr marL="0" indent="0">
              <a:buNone/>
            </a:pPr>
            <a:endParaRPr lang="en-US" dirty="0"/>
          </a:p>
          <a:p>
            <a:endParaRPr lang="en-US" dirty="0"/>
          </a:p>
        </p:txBody>
      </p:sp>
      <p:sp>
        <p:nvSpPr>
          <p:cNvPr id="3" name="Title 2">
            <a:extLst>
              <a:ext uri="{FF2B5EF4-FFF2-40B4-BE49-F238E27FC236}">
                <a16:creationId xmlns:a16="http://schemas.microsoft.com/office/drawing/2014/main" id="{700773E1-7673-BC4F-8036-404E17062F8B}"/>
              </a:ext>
            </a:extLst>
          </p:cNvPr>
          <p:cNvSpPr>
            <a:spLocks noGrp="1"/>
          </p:cNvSpPr>
          <p:nvPr>
            <p:ph type="title"/>
          </p:nvPr>
        </p:nvSpPr>
        <p:spPr/>
        <p:txBody>
          <a:bodyPr>
            <a:noAutofit/>
          </a:bodyPr>
          <a:lstStyle/>
          <a:p>
            <a:r>
              <a:rPr lang="en-US" sz="4400" b="1" dirty="0">
                <a:solidFill>
                  <a:srgbClr val="8C0102"/>
                </a:solidFill>
                <a:latin typeface="Goudy Old Style" panose="02020502050305020303" pitchFamily="18" charset="77"/>
              </a:rPr>
              <a:t>THE DEFENITION OF  the True MACHO</a:t>
            </a:r>
            <a:endParaRPr lang="en-US" sz="4400" dirty="0">
              <a:solidFill>
                <a:srgbClr val="8C0102"/>
              </a:solidFill>
            </a:endParaRPr>
          </a:p>
        </p:txBody>
      </p:sp>
      <p:pic>
        <p:nvPicPr>
          <p:cNvPr id="4" name="Picture 3">
            <a:extLst>
              <a:ext uri="{FF2B5EF4-FFF2-40B4-BE49-F238E27FC236}">
                <a16:creationId xmlns:a16="http://schemas.microsoft.com/office/drawing/2014/main" id="{8BAE31F2-B0DC-1A47-B5C1-383871F9128F}"/>
              </a:ext>
            </a:extLst>
          </p:cNvPr>
          <p:cNvPicPr>
            <a:picLocks noChangeAspect="1"/>
          </p:cNvPicPr>
          <p:nvPr/>
        </p:nvPicPr>
        <p:blipFill rotWithShape="1">
          <a:blip r:embed="rId2"/>
          <a:srcRect l="17299" t="5762" r="13127" b="23652"/>
          <a:stretch/>
        </p:blipFill>
        <p:spPr>
          <a:xfrm>
            <a:off x="228775" y="1665320"/>
            <a:ext cx="3674152" cy="4091653"/>
          </a:xfrm>
          <a:prstGeom prst="rect">
            <a:avLst/>
          </a:prstGeom>
        </p:spPr>
      </p:pic>
    </p:spTree>
    <p:extLst>
      <p:ext uri="{BB962C8B-B14F-4D97-AF65-F5344CB8AC3E}">
        <p14:creationId xmlns:p14="http://schemas.microsoft.com/office/powerpoint/2010/main" val="312663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 mama.jpg"/>
          <p:cNvPicPr>
            <a:picLocks noChangeAspect="1"/>
          </p:cNvPicPr>
          <p:nvPr/>
        </p:nvPicPr>
        <p:blipFill>
          <a:blip r:embed="rId3">
            <a:alphaModFix amt="59000"/>
            <a:extLst>
              <a:ext uri="{28A0092B-C50C-407E-A947-70E740481C1C}">
                <a14:useLocalDpi xmlns:a14="http://schemas.microsoft.com/office/drawing/2010/main" val="0"/>
              </a:ext>
            </a:extLst>
          </a:blip>
          <a:stretch>
            <a:fillRect/>
          </a:stretch>
        </p:blipFill>
        <p:spPr>
          <a:xfrm>
            <a:off x="1879600" y="0"/>
            <a:ext cx="5369588" cy="6858000"/>
          </a:xfrm>
          <a:prstGeom prst="rect">
            <a:avLst/>
          </a:prstGeom>
        </p:spPr>
      </p:pic>
      <p:sp>
        <p:nvSpPr>
          <p:cNvPr id="2" name="Title 1"/>
          <p:cNvSpPr>
            <a:spLocks noGrp="1"/>
          </p:cNvSpPr>
          <p:nvPr>
            <p:ph type="title"/>
          </p:nvPr>
        </p:nvSpPr>
        <p:spPr/>
        <p:txBody>
          <a:bodyPr numCol="1"/>
          <a:lstStyle/>
          <a:p>
            <a:r>
              <a:rPr lang="en-US" dirty="0"/>
              <a:t>Men’s Extended Kinship Support</a:t>
            </a:r>
          </a:p>
        </p:txBody>
      </p:sp>
      <p:sp>
        <p:nvSpPr>
          <p:cNvPr id="3" name="Content Placeholder 2"/>
          <p:cNvSpPr>
            <a:spLocks noGrp="1"/>
          </p:cNvSpPr>
          <p:nvPr>
            <p:ph idx="1"/>
          </p:nvPr>
        </p:nvSpPr>
        <p:spPr>
          <a:xfrm>
            <a:off x="914400" y="2060428"/>
            <a:ext cx="7313613" cy="4056062"/>
          </a:xfrm>
        </p:spPr>
        <p:txBody>
          <a:bodyPr numCol="1">
            <a:normAutofit/>
          </a:bodyPr>
          <a:lstStyle/>
          <a:p>
            <a:pPr marL="0" indent="0">
              <a:buNone/>
            </a:pPr>
            <a:r>
              <a:rPr lang="en-US" sz="5600" b="1" i="1" dirty="0"/>
              <a:t>You are connected to us and  We  commit to walk with you</a:t>
            </a:r>
          </a:p>
          <a:p>
            <a:pPr marL="0" indent="0" algn="ctr">
              <a:buNone/>
            </a:pPr>
            <a:endParaRPr lang="en-US" sz="3200" b="1" i="1" dirty="0"/>
          </a:p>
          <a:p>
            <a:pPr marL="0" indent="0" algn="r">
              <a:buNone/>
            </a:pPr>
            <a:endParaRPr lang="en-US" sz="5600" i="1" dirty="0"/>
          </a:p>
        </p:txBody>
      </p:sp>
    </p:spTree>
    <p:extLst>
      <p:ext uri="{BB962C8B-B14F-4D97-AF65-F5344CB8AC3E}">
        <p14:creationId xmlns:p14="http://schemas.microsoft.com/office/powerpoint/2010/main" val="77341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ndfather protector.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5005839" cy="6858000"/>
          </a:xfrm>
          <a:prstGeom prst="rect">
            <a:avLst/>
          </a:prstGeom>
        </p:spPr>
      </p:pic>
      <p:sp>
        <p:nvSpPr>
          <p:cNvPr id="2" name="Title 1"/>
          <p:cNvSpPr>
            <a:spLocks noGrp="1"/>
          </p:cNvSpPr>
          <p:nvPr>
            <p:ph type="title"/>
          </p:nvPr>
        </p:nvSpPr>
        <p:spPr>
          <a:xfrm>
            <a:off x="5005839" y="218989"/>
            <a:ext cx="4138161" cy="977420"/>
          </a:xfrm>
        </p:spPr>
        <p:txBody>
          <a:bodyPr numCol="1">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solidFill>
                  <a:schemeClr val="accent4">
                    <a:lumMod val="50000"/>
                  </a:schemeClr>
                </a:solidFill>
                <a:effectLst>
                  <a:reflection blurRad="12700" stA="50000" endPos="50000" dist="5000" dir="5400000" sy="-100000" rotWithShape="0"/>
                </a:effectLst>
              </a:rPr>
              <a:t>Systems Role …</a:t>
            </a:r>
          </a:p>
        </p:txBody>
      </p:sp>
      <p:sp>
        <p:nvSpPr>
          <p:cNvPr id="3" name="Content Placeholder 2"/>
          <p:cNvSpPr>
            <a:spLocks noGrp="1"/>
          </p:cNvSpPr>
          <p:nvPr>
            <p:ph idx="1"/>
          </p:nvPr>
        </p:nvSpPr>
        <p:spPr>
          <a:xfrm>
            <a:off x="5005839" y="1470601"/>
            <a:ext cx="4138161" cy="5387399"/>
          </a:xfrm>
        </p:spPr>
        <p:txBody>
          <a:bodyPr numCol="1">
            <a:normAutofit lnSpcReduction="10000"/>
          </a:bodyPr>
          <a:lstStyle/>
          <a:p>
            <a:pPr algn="ctr">
              <a:buFont typeface="Arial" panose="020B0604020202020204" pitchFamily="34" charset="0"/>
              <a:buChar char="•"/>
            </a:pPr>
            <a:r>
              <a:rPr lang="en-US" sz="3200" b="1" dirty="0"/>
              <a:t>Develop Policies and procedures that support culturally based positive rites of passage learning.</a:t>
            </a:r>
          </a:p>
          <a:p>
            <a:pPr algn="ctr">
              <a:buFont typeface="Arial" panose="020B0604020202020204" pitchFamily="34" charset="0"/>
              <a:buChar char="•"/>
            </a:pPr>
            <a:r>
              <a:rPr lang="en-US" sz="3200" b="1" dirty="0"/>
              <a:t>Fund and support  Culturally based, trauma informed, healing centered curricula and programs for Men.</a:t>
            </a:r>
          </a:p>
        </p:txBody>
      </p:sp>
    </p:spTree>
    <p:extLst>
      <p:ext uri="{BB962C8B-B14F-4D97-AF65-F5344CB8AC3E}">
        <p14:creationId xmlns:p14="http://schemas.microsoft.com/office/powerpoint/2010/main" val="174717058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543F2-AC0E-0845-8EB6-1F112A629CF1}"/>
              </a:ext>
            </a:extLst>
          </p:cNvPr>
          <p:cNvSpPr>
            <a:spLocks noGrp="1"/>
          </p:cNvSpPr>
          <p:nvPr>
            <p:ph type="title"/>
          </p:nvPr>
        </p:nvSpPr>
        <p:spPr>
          <a:xfrm>
            <a:off x="133816" y="122663"/>
            <a:ext cx="8909824" cy="925551"/>
          </a:xfrm>
          <a:solidFill>
            <a:srgbClr val="BD0000"/>
          </a:solidFill>
        </p:spPr>
        <p:txBody>
          <a:bodyPr>
            <a:normAutofit fontScale="90000"/>
          </a:bodyPr>
          <a:lstStyle/>
          <a:p>
            <a:r>
              <a:rPr lang="en-US" sz="3200" b="1" dirty="0">
                <a:solidFill>
                  <a:schemeClr val="accent5"/>
                </a:solidFill>
                <a:latin typeface="Goudy Old Style"/>
                <a:cs typeface="Goudy Old Style"/>
              </a:rPr>
              <a:t>Recapturing and Reclaiming our True Spirit</a:t>
            </a:r>
            <a:br>
              <a:rPr lang="en-US" sz="3200" b="1" dirty="0">
                <a:solidFill>
                  <a:schemeClr val="accent5"/>
                </a:solidFill>
                <a:latin typeface="Goudy Old Style"/>
                <a:cs typeface="Goudy Old Style"/>
              </a:rPr>
            </a:br>
            <a:r>
              <a:rPr lang="en-US" sz="3200" b="1" dirty="0">
                <a:solidFill>
                  <a:schemeClr val="accent5"/>
                </a:solidFill>
                <a:latin typeface="Goudy Old Style"/>
                <a:cs typeface="Goudy Old Style"/>
              </a:rPr>
              <a:t>Circulo de Hombres - 1988 Men’s Retreat</a:t>
            </a:r>
            <a:endParaRPr lang="en-US" dirty="0">
              <a:solidFill>
                <a:schemeClr val="accent5"/>
              </a:solidFill>
            </a:endParaRPr>
          </a:p>
        </p:txBody>
      </p:sp>
      <p:pic>
        <p:nvPicPr>
          <p:cNvPr id="4" name="Google Shape;223;p9">
            <a:extLst>
              <a:ext uri="{FF2B5EF4-FFF2-40B4-BE49-F238E27FC236}">
                <a16:creationId xmlns:a16="http://schemas.microsoft.com/office/drawing/2014/main" id="{F3541467-DE10-E948-9F1C-58FB1D8C711F}"/>
              </a:ext>
            </a:extLst>
          </p:cNvPr>
          <p:cNvPicPr preferRelativeResize="0"/>
          <p:nvPr/>
        </p:nvPicPr>
        <p:blipFill rotWithShape="1">
          <a:blip r:embed="rId2">
            <a:alphaModFix/>
          </a:blip>
          <a:srcRect/>
          <a:stretch/>
        </p:blipFill>
        <p:spPr>
          <a:xfrm>
            <a:off x="406400" y="1739589"/>
            <a:ext cx="8361680" cy="3990651"/>
          </a:xfrm>
          <a:prstGeom prst="rect">
            <a:avLst/>
          </a:prstGeom>
          <a:noFill/>
          <a:ln>
            <a:noFill/>
          </a:ln>
        </p:spPr>
      </p:pic>
    </p:spTree>
    <p:extLst>
      <p:ext uri="{BB962C8B-B14F-4D97-AF65-F5344CB8AC3E}">
        <p14:creationId xmlns:p14="http://schemas.microsoft.com/office/powerpoint/2010/main" val="231062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3574" y="496375"/>
            <a:ext cx="8685978" cy="6146285"/>
          </a:xfrm>
        </p:spPr>
        <p:txBody>
          <a:bodyPr numCol="1">
            <a:normAutofit fontScale="70000" lnSpcReduction="20000"/>
          </a:bodyPr>
          <a:lstStyle/>
          <a:p>
            <a:pPr marL="0" indent="0" algn="ctr">
              <a:lnSpc>
                <a:spcPct val="110000"/>
              </a:lnSpc>
              <a:buNone/>
            </a:pPr>
            <a:r>
              <a:rPr lang="en-US" sz="5000" b="1" i="1" dirty="0"/>
              <a:t>NCN Training and T.A.</a:t>
            </a:r>
            <a:endParaRPr lang="en-US" sz="5000" i="1" dirty="0"/>
          </a:p>
          <a:p>
            <a:pPr algn="ctr">
              <a:lnSpc>
                <a:spcPct val="110000"/>
              </a:lnSpc>
              <a:buFont typeface="Arial" panose="020B0604020202020204" pitchFamily="34" charset="0"/>
              <a:buChar char="•"/>
            </a:pPr>
            <a:r>
              <a:rPr lang="en-US" sz="4000" i="1" dirty="0"/>
              <a:t>ORG. father/Male Friendly Policy and Program Development</a:t>
            </a:r>
          </a:p>
          <a:p>
            <a:pPr algn="ctr">
              <a:lnSpc>
                <a:spcPct val="110000"/>
              </a:lnSpc>
              <a:buFont typeface="Arial" panose="020B0604020202020204" pitchFamily="34" charset="0"/>
              <a:buChar char="•"/>
            </a:pPr>
            <a:r>
              <a:rPr lang="en-US" sz="4000" i="1" dirty="0"/>
              <a:t>Trauma Informed, Healing centered staff training</a:t>
            </a:r>
          </a:p>
          <a:p>
            <a:pPr algn="ctr">
              <a:lnSpc>
                <a:spcPct val="110000"/>
              </a:lnSpc>
              <a:buFont typeface="Arial" panose="020B0604020202020204" pitchFamily="34" charset="0"/>
              <a:buChar char="•"/>
            </a:pPr>
            <a:endParaRPr lang="en-US" sz="4000" i="1" dirty="0"/>
          </a:p>
          <a:p>
            <a:pPr algn="ctr">
              <a:lnSpc>
                <a:spcPct val="110000"/>
              </a:lnSpc>
              <a:buFont typeface="Arial" panose="020B0604020202020204" pitchFamily="34" charset="0"/>
              <a:buChar char="•"/>
            </a:pPr>
            <a:r>
              <a:rPr lang="en-US" sz="4000" i="1" dirty="0"/>
              <a:t>Fatherhood, Teen Fatherhood and Rites of Passage</a:t>
            </a:r>
          </a:p>
          <a:p>
            <a:pPr marL="0" indent="0" algn="ctr">
              <a:lnSpc>
                <a:spcPct val="110000"/>
              </a:lnSpc>
              <a:buNone/>
            </a:pPr>
            <a:r>
              <a:rPr lang="en-US" sz="4000" i="1" dirty="0"/>
              <a:t>Curricula Training</a:t>
            </a:r>
          </a:p>
          <a:p>
            <a:pPr marL="0" indent="0" algn="ctr">
              <a:lnSpc>
                <a:spcPct val="110000"/>
              </a:lnSpc>
              <a:buNone/>
            </a:pPr>
            <a:r>
              <a:rPr lang="en-US" sz="4000" i="1" dirty="0"/>
              <a:t>*Respect and Read Campaign ( DV Prevention and Literacy, Father Engagement efforts</a:t>
            </a:r>
          </a:p>
          <a:p>
            <a:pPr algn="ctr">
              <a:lnSpc>
                <a:spcPct val="110000"/>
              </a:lnSpc>
              <a:buFont typeface="Arial" panose="020B0604020202020204" pitchFamily="34" charset="0"/>
              <a:buChar char="•"/>
            </a:pPr>
            <a:r>
              <a:rPr lang="en-US" sz="4000" i="1" dirty="0"/>
              <a:t> Generational Kinship and Support Circles</a:t>
            </a:r>
          </a:p>
          <a:p>
            <a:pPr marL="0" indent="0">
              <a:lnSpc>
                <a:spcPct val="130000"/>
              </a:lnSpc>
              <a:buNone/>
            </a:pPr>
            <a:endParaRPr lang="en-US" dirty="0"/>
          </a:p>
        </p:txBody>
      </p:sp>
      <p:sp>
        <p:nvSpPr>
          <p:cNvPr id="2" name="Footer Placeholder 1"/>
          <p:cNvSpPr>
            <a:spLocks noGrp="1"/>
          </p:cNvSpPr>
          <p:nvPr>
            <p:ph type="ftr" sz="quarter" idx="11"/>
          </p:nvPr>
        </p:nvSpPr>
        <p:spPr/>
        <p:txBody>
          <a:bodyPr numCol="1"/>
          <a:lstStyle/>
          <a:p>
            <a:r>
              <a:rPr lang="en-US"/>
              <a:t>Jerry Tello, La Cultura Cura/NCN</a:t>
            </a:r>
          </a:p>
        </p:txBody>
      </p:sp>
    </p:spTree>
    <p:extLst>
      <p:ext uri="{BB962C8B-B14F-4D97-AF65-F5344CB8AC3E}">
        <p14:creationId xmlns:p14="http://schemas.microsoft.com/office/powerpoint/2010/main" val="3664097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0F649C-B6FB-8047-8335-17C9787E2B0D}"/>
              </a:ext>
            </a:extLst>
          </p:cNvPr>
          <p:cNvSpPr>
            <a:spLocks noGrp="1"/>
          </p:cNvSpPr>
          <p:nvPr>
            <p:ph sz="quarter" idx="1"/>
          </p:nvPr>
        </p:nvSpPr>
        <p:spPr>
          <a:xfrm>
            <a:off x="4340995" y="1728438"/>
            <a:ext cx="4615552" cy="3969835"/>
          </a:xfrm>
        </p:spPr>
        <p:txBody>
          <a:bodyPr>
            <a:normAutofit fontScale="77500" lnSpcReduction="20000"/>
          </a:bodyPr>
          <a:lstStyle/>
          <a:p>
            <a:r>
              <a:rPr lang="en-US" b="1" dirty="0"/>
              <a:t>EL Joven Noble </a:t>
            </a:r>
          </a:p>
          <a:p>
            <a:pPr marL="517525" indent="-244475">
              <a:buNone/>
            </a:pPr>
            <a:r>
              <a:rPr lang="en-US" dirty="0"/>
              <a:t> - Character Development &amp;    Rites of Passage</a:t>
            </a:r>
          </a:p>
          <a:p>
            <a:pPr lvl="0"/>
            <a:r>
              <a:rPr lang="en-US" b="1" dirty="0"/>
              <a:t>Raising Children with PRIDE</a:t>
            </a:r>
          </a:p>
          <a:p>
            <a:pPr marL="0" lvl="0" indent="0">
              <a:buNone/>
            </a:pPr>
            <a:r>
              <a:rPr lang="en-US" dirty="0"/>
              <a:t>     -  Fatherhood </a:t>
            </a:r>
          </a:p>
          <a:p>
            <a:pPr lvl="0"/>
            <a:r>
              <a:rPr lang="en-US" b="1" dirty="0"/>
              <a:t>Hombres Buscando Balance</a:t>
            </a:r>
          </a:p>
          <a:p>
            <a:pPr marL="0" lvl="0" indent="0">
              <a:buNone/>
            </a:pPr>
            <a:r>
              <a:rPr lang="en-US" dirty="0"/>
              <a:t>     -  Domestic Violence Healing </a:t>
            </a:r>
          </a:p>
          <a:p>
            <a:r>
              <a:rPr lang="en-US" b="1" dirty="0"/>
              <a:t>Circle Keeper</a:t>
            </a:r>
          </a:p>
          <a:p>
            <a:pPr marL="0" indent="0">
              <a:buNone/>
            </a:pPr>
            <a:r>
              <a:rPr lang="en-US" dirty="0"/>
              <a:t>     -  Healing &amp; Support Circles</a:t>
            </a:r>
          </a:p>
        </p:txBody>
      </p:sp>
      <p:sp>
        <p:nvSpPr>
          <p:cNvPr id="3" name="Title 2">
            <a:extLst>
              <a:ext uri="{FF2B5EF4-FFF2-40B4-BE49-F238E27FC236}">
                <a16:creationId xmlns:a16="http://schemas.microsoft.com/office/drawing/2014/main" id="{7CAECFB5-126E-A446-A8F9-800ABBF5783E}"/>
              </a:ext>
            </a:extLst>
          </p:cNvPr>
          <p:cNvSpPr>
            <a:spLocks noGrp="1"/>
          </p:cNvSpPr>
          <p:nvPr>
            <p:ph type="title"/>
          </p:nvPr>
        </p:nvSpPr>
        <p:spPr/>
        <p:txBody>
          <a:bodyPr>
            <a:noAutofit/>
          </a:bodyPr>
          <a:lstStyle/>
          <a:p>
            <a:r>
              <a:rPr lang="en-US" sz="4400" dirty="0">
                <a:solidFill>
                  <a:srgbClr val="8C0102"/>
                </a:solidFill>
              </a:rPr>
              <a:t>CURRICULUM</a:t>
            </a:r>
          </a:p>
        </p:txBody>
      </p:sp>
      <p:pic>
        <p:nvPicPr>
          <p:cNvPr id="1026" name="Picture 2">
            <a:extLst>
              <a:ext uri="{FF2B5EF4-FFF2-40B4-BE49-F238E27FC236}">
                <a16:creationId xmlns:a16="http://schemas.microsoft.com/office/drawing/2014/main" id="{7180223E-D97C-C845-8897-04CCD808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7" y="1650379"/>
            <a:ext cx="4068508" cy="404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99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C2F5B-45EC-5B4C-94BD-E07122950633}"/>
              </a:ext>
            </a:extLst>
          </p:cNvPr>
          <p:cNvSpPr>
            <a:spLocks noGrp="1"/>
          </p:cNvSpPr>
          <p:nvPr>
            <p:ph type="title"/>
          </p:nvPr>
        </p:nvSpPr>
        <p:spPr>
          <a:xfrm>
            <a:off x="110836" y="138545"/>
            <a:ext cx="8962044" cy="901433"/>
          </a:xfrm>
        </p:spPr>
        <p:txBody>
          <a:bodyPr>
            <a:noAutofit/>
          </a:bodyPr>
          <a:lstStyle/>
          <a:p>
            <a:pPr algn="l"/>
            <a:r>
              <a:rPr lang="en-US" sz="2800" b="1" dirty="0">
                <a:latin typeface="Goudy Old Style" panose="02020502050305020303" pitchFamily="18" charset="77"/>
              </a:rPr>
              <a:t>A PLEDGE  FOR FATHERHOOD </a:t>
            </a:r>
            <a:br>
              <a:rPr lang="en-US" sz="2800" b="1" dirty="0">
                <a:latin typeface="Goudy Old Style" panose="02020502050305020303" pitchFamily="18" charset="77"/>
              </a:rPr>
            </a:br>
            <a:r>
              <a:rPr lang="en-US" sz="2800" b="1" dirty="0">
                <a:latin typeface="Goudy Old Style" panose="02020502050305020303" pitchFamily="18" charset="77"/>
              </a:rPr>
              <a:t>&amp; MALE RESPONSIBILITY</a:t>
            </a:r>
          </a:p>
        </p:txBody>
      </p:sp>
      <p:sp>
        <p:nvSpPr>
          <p:cNvPr id="6" name="Rectangle 5">
            <a:extLst>
              <a:ext uri="{FF2B5EF4-FFF2-40B4-BE49-F238E27FC236}">
                <a16:creationId xmlns:a16="http://schemas.microsoft.com/office/drawing/2014/main" id="{B7CFD8E0-9444-0342-B7B8-FB40885B9824}"/>
              </a:ext>
            </a:extLst>
          </p:cNvPr>
          <p:cNvSpPr/>
          <p:nvPr/>
        </p:nvSpPr>
        <p:spPr>
          <a:xfrm>
            <a:off x="232485" y="1716289"/>
            <a:ext cx="4929246" cy="1818447"/>
          </a:xfrm>
          <a:prstGeom prst="rect">
            <a:avLst/>
          </a:prstGeom>
        </p:spPr>
        <p:txBody>
          <a:bodyPr wrap="square">
            <a:spAutoFit/>
          </a:bodyPr>
          <a:lstStyle/>
          <a:p>
            <a:pPr marL="274320" lvl="0" indent="-274320" defTabSz="914400">
              <a:spcBef>
                <a:spcPct val="20000"/>
              </a:spcBef>
              <a:buClr>
                <a:srgbClr val="941100"/>
              </a:buClr>
              <a:buSzPct val="85000"/>
              <a:buFont typeface="Wingdings" pitchFamily="2" charset="2"/>
              <a:buChar char="v"/>
            </a:pPr>
            <a:r>
              <a:rPr lang="en-US" sz="2000" u="sng" dirty="0">
                <a:solidFill>
                  <a:srgbClr val="941100"/>
                </a:solidFill>
              </a:rPr>
              <a:t>YOUTH PLEDGE</a:t>
            </a:r>
          </a:p>
          <a:p>
            <a:pPr marL="463550" lvl="0" indent="-463550" defTabSz="914400">
              <a:spcBef>
                <a:spcPts val="200"/>
              </a:spcBef>
              <a:buClr>
                <a:srgbClr val="941100"/>
              </a:buClr>
              <a:buSzPct val="85000"/>
            </a:pPr>
            <a:r>
              <a:rPr lang="en-US" dirty="0"/>
              <a:t>      - </a:t>
            </a:r>
            <a:r>
              <a:rPr lang="en-US" sz="1400" dirty="0"/>
              <a:t>Be a person that understands that my most prized   possession is the value of my word and through my actions be true to my word.</a:t>
            </a:r>
            <a:endParaRPr lang="en-US" sz="1400" dirty="0">
              <a:solidFill>
                <a:srgbClr val="941100"/>
              </a:solidFill>
            </a:endParaRPr>
          </a:p>
          <a:p>
            <a:pPr marL="407988" lvl="0" indent="-407988" defTabSz="914400">
              <a:spcBef>
                <a:spcPts val="300"/>
              </a:spcBef>
              <a:buClr>
                <a:srgbClr val="941100"/>
              </a:buClr>
              <a:buSzPct val="85000"/>
            </a:pPr>
            <a:r>
              <a:rPr lang="en-US" sz="1400" dirty="0"/>
              <a:t>        - Recognize that my identity as a young person is not about violence or taking advantage of others but of being caring and responsible.</a:t>
            </a:r>
          </a:p>
        </p:txBody>
      </p:sp>
      <p:sp>
        <p:nvSpPr>
          <p:cNvPr id="7" name="Rectangle 6">
            <a:extLst>
              <a:ext uri="{FF2B5EF4-FFF2-40B4-BE49-F238E27FC236}">
                <a16:creationId xmlns:a16="http://schemas.microsoft.com/office/drawing/2014/main" id="{71702A48-A594-2046-A55C-C619ABF27B57}"/>
              </a:ext>
            </a:extLst>
          </p:cNvPr>
          <p:cNvSpPr/>
          <p:nvPr/>
        </p:nvSpPr>
        <p:spPr>
          <a:xfrm>
            <a:off x="221334" y="3710230"/>
            <a:ext cx="4751895" cy="2111347"/>
          </a:xfrm>
          <a:prstGeom prst="rect">
            <a:avLst/>
          </a:prstGeom>
        </p:spPr>
        <p:txBody>
          <a:bodyPr wrap="square">
            <a:spAutoFit/>
          </a:bodyPr>
          <a:lstStyle/>
          <a:p>
            <a:pPr marL="274320" lvl="0" indent="-274320" defTabSz="914400">
              <a:spcBef>
                <a:spcPct val="20000"/>
              </a:spcBef>
              <a:buClr>
                <a:srgbClr val="941100"/>
              </a:buClr>
              <a:buSzPct val="85000"/>
              <a:buFont typeface="Wingdings" pitchFamily="2" charset="2"/>
              <a:buChar char="v"/>
            </a:pPr>
            <a:r>
              <a:rPr lang="en-US" sz="2000" u="sng" dirty="0">
                <a:solidFill>
                  <a:srgbClr val="941100"/>
                </a:solidFill>
              </a:rPr>
              <a:t>FATHERHOOD PLEDGE</a:t>
            </a:r>
          </a:p>
          <a:p>
            <a:pPr marL="463550" lvl="0" indent="-463550" defTabSz="914400">
              <a:spcBef>
                <a:spcPct val="20000"/>
              </a:spcBef>
              <a:buClr>
                <a:srgbClr val="941100"/>
              </a:buClr>
              <a:buSzPct val="85000"/>
            </a:pPr>
            <a:r>
              <a:rPr lang="en-US" dirty="0"/>
              <a:t>      - </a:t>
            </a:r>
            <a:r>
              <a:rPr lang="en-US" sz="1400" dirty="0"/>
              <a:t>Will demonstrate how to speak out against injustice and oppression even when it is more comfortable to be silent.</a:t>
            </a:r>
          </a:p>
          <a:p>
            <a:pPr marL="463550" lvl="0" indent="-463550" defTabSz="914400">
              <a:spcBef>
                <a:spcPct val="20000"/>
              </a:spcBef>
              <a:buClr>
                <a:srgbClr val="941100"/>
              </a:buClr>
              <a:buSzPct val="85000"/>
            </a:pPr>
            <a:r>
              <a:rPr lang="en-US" sz="1400" dirty="0">
                <a:solidFill>
                  <a:srgbClr val="941100"/>
                </a:solidFill>
              </a:rPr>
              <a:t>        -  </a:t>
            </a:r>
            <a:r>
              <a:rPr lang="en-US" sz="1400" dirty="0"/>
              <a:t>Be a man that teaches children the value of being true to their word and reflects this value in his interactions with his children and all his relations.</a:t>
            </a:r>
          </a:p>
          <a:p>
            <a:pPr marL="463550" lvl="0" indent="-463550" defTabSz="914400">
              <a:spcBef>
                <a:spcPct val="20000"/>
              </a:spcBef>
              <a:buClr>
                <a:srgbClr val="941100"/>
              </a:buClr>
              <a:buSzPct val="85000"/>
            </a:pPr>
            <a:r>
              <a:rPr lang="en-US" sz="1400" dirty="0"/>
              <a:t>   </a:t>
            </a:r>
            <a:endParaRPr lang="en-US" sz="1400" dirty="0">
              <a:solidFill>
                <a:srgbClr val="941100"/>
              </a:solidFill>
            </a:endParaRPr>
          </a:p>
        </p:txBody>
      </p:sp>
      <p:pic>
        <p:nvPicPr>
          <p:cNvPr id="10" name="Picture 9">
            <a:extLst>
              <a:ext uri="{FF2B5EF4-FFF2-40B4-BE49-F238E27FC236}">
                <a16:creationId xmlns:a16="http://schemas.microsoft.com/office/drawing/2014/main" id="{3AAE6353-3FEF-1C48-96D6-43F671107D1A}"/>
              </a:ext>
            </a:extLst>
          </p:cNvPr>
          <p:cNvPicPr>
            <a:picLocks noChangeAspect="1"/>
          </p:cNvPicPr>
          <p:nvPr/>
        </p:nvPicPr>
        <p:blipFill>
          <a:blip r:embed="rId2">
            <a:alphaModFix amt="96000"/>
          </a:blip>
          <a:stretch>
            <a:fillRect/>
          </a:stretch>
        </p:blipFill>
        <p:spPr>
          <a:xfrm>
            <a:off x="5262282" y="1737908"/>
            <a:ext cx="3649233" cy="3954680"/>
          </a:xfrm>
          <a:prstGeom prst="rect">
            <a:avLst/>
          </a:prstGeom>
        </p:spPr>
      </p:pic>
    </p:spTree>
    <p:extLst>
      <p:ext uri="{BB962C8B-B14F-4D97-AF65-F5344CB8AC3E}">
        <p14:creationId xmlns:p14="http://schemas.microsoft.com/office/powerpoint/2010/main" val="363088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4FEBF2-A972-994A-8DD6-0D21547EDBE1}"/>
              </a:ext>
            </a:extLst>
          </p:cNvPr>
          <p:cNvSpPr>
            <a:spLocks noGrp="1"/>
          </p:cNvSpPr>
          <p:nvPr>
            <p:ph sz="quarter" idx="1"/>
          </p:nvPr>
        </p:nvSpPr>
        <p:spPr>
          <a:xfrm>
            <a:off x="306982" y="2114888"/>
            <a:ext cx="8548784" cy="4113634"/>
          </a:xfrm>
        </p:spPr>
        <p:txBody>
          <a:bodyPr>
            <a:normAutofit fontScale="47500" lnSpcReduction="20000"/>
          </a:bodyPr>
          <a:lstStyle/>
          <a:p>
            <a:pPr marL="0" indent="0" algn="ctr" defTabSz="342900">
              <a:spcBef>
                <a:spcPts val="0"/>
              </a:spcBef>
              <a:buSzTx/>
              <a:buNone/>
              <a:defRPr/>
            </a:pPr>
            <a:r>
              <a:rPr lang="en-US" sz="5900" dirty="0">
                <a:solidFill>
                  <a:schemeClr val="accent1"/>
                </a:solidFill>
                <a:cs typeface="Fjallaone"/>
              </a:rPr>
              <a:t>VISIT OUR WEB SITE AT </a:t>
            </a:r>
            <a:r>
              <a:rPr lang="en-US" sz="5900" spc="75" dirty="0">
                <a:solidFill>
                  <a:schemeClr val="accent1"/>
                </a:solidFill>
                <a:cs typeface="Fjallaone"/>
              </a:rPr>
              <a:t>WWW.NATIONALCOMPADRESNETWORK.ORG</a:t>
            </a:r>
            <a:r>
              <a:rPr lang="en-US" sz="5900" dirty="0">
                <a:solidFill>
                  <a:schemeClr val="accent1"/>
                </a:solidFill>
                <a:cs typeface="Fjallaone"/>
              </a:rPr>
              <a:t> </a:t>
            </a:r>
            <a:r>
              <a:rPr lang="en-US" sz="5900" dirty="0">
                <a:solidFill>
                  <a:schemeClr val="accent6">
                    <a:lumMod val="85000"/>
                    <a:lumOff val="15000"/>
                  </a:schemeClr>
                </a:solidFill>
                <a:cs typeface="Fjallaone"/>
              </a:rPr>
              <a:t>•</a:t>
            </a:r>
          </a:p>
          <a:p>
            <a:pPr marL="0" indent="0" algn="ctr" defTabSz="342900">
              <a:spcBef>
                <a:spcPts val="0"/>
              </a:spcBef>
              <a:buSzTx/>
              <a:buNone/>
              <a:defRPr/>
            </a:pPr>
            <a:r>
              <a:rPr lang="en-US" sz="5900" dirty="0">
                <a:cs typeface="Fjallaone"/>
              </a:rPr>
              <a:t> FOLLOW US ON </a:t>
            </a:r>
            <a:r>
              <a:rPr lang="en-US" sz="5900" dirty="0" err="1">
                <a:cs typeface="Fjallaone"/>
              </a:rPr>
              <a:t>www.facebook.com</a:t>
            </a:r>
            <a:r>
              <a:rPr lang="en-US" sz="5900" dirty="0">
                <a:cs typeface="Fjallaone"/>
              </a:rPr>
              <a:t> , Instagram (@</a:t>
            </a:r>
            <a:r>
              <a:rPr lang="en-US" sz="5900" dirty="0" err="1">
                <a:cs typeface="Fjallaone"/>
              </a:rPr>
              <a:t>la.cultura.cura</a:t>
            </a:r>
            <a:r>
              <a:rPr lang="en-US" sz="5900" dirty="0">
                <a:cs typeface="Fjallaone"/>
              </a:rPr>
              <a:t>), and Twitter (@</a:t>
            </a:r>
            <a:r>
              <a:rPr lang="en-US" sz="5900" dirty="0" err="1">
                <a:cs typeface="Fjallaone"/>
              </a:rPr>
              <a:t>laculturacura</a:t>
            </a:r>
            <a:r>
              <a:rPr lang="en-US" sz="5900" dirty="0">
                <a:cs typeface="Fjallaone"/>
              </a:rPr>
              <a:t>)</a:t>
            </a:r>
          </a:p>
          <a:p>
            <a:pPr marL="0" indent="0" algn="ctr" defTabSz="342900">
              <a:spcBef>
                <a:spcPts val="0"/>
              </a:spcBef>
              <a:buSzTx/>
              <a:buNone/>
              <a:defRPr/>
            </a:pPr>
            <a:r>
              <a:rPr lang="en-US" sz="3800" dirty="0">
                <a:solidFill>
                  <a:schemeClr val="accent6">
                    <a:lumMod val="85000"/>
                    <a:lumOff val="15000"/>
                  </a:schemeClr>
                </a:solidFill>
                <a:cs typeface="Fjallaone"/>
              </a:rPr>
              <a:t>•</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800" dirty="0"/>
              <a:t>Listen to us on our HEALING GENERATIONS PODCAST on all major podcast platforms </a:t>
            </a:r>
          </a:p>
        </p:txBody>
      </p:sp>
      <p:sp>
        <p:nvSpPr>
          <p:cNvPr id="3" name="Title 2">
            <a:extLst>
              <a:ext uri="{FF2B5EF4-FFF2-40B4-BE49-F238E27FC236}">
                <a16:creationId xmlns:a16="http://schemas.microsoft.com/office/drawing/2014/main" id="{08D67D3F-A7A6-E942-99C5-79A0A2F0CD60}"/>
              </a:ext>
            </a:extLst>
          </p:cNvPr>
          <p:cNvSpPr>
            <a:spLocks noGrp="1"/>
          </p:cNvSpPr>
          <p:nvPr>
            <p:ph type="title"/>
          </p:nvPr>
        </p:nvSpPr>
        <p:spPr/>
        <p:txBody>
          <a:bodyPr/>
          <a:lstStyle/>
          <a:p>
            <a:r>
              <a:rPr lang="en-US" dirty="0"/>
              <a:t>Please follow us and Subscribe</a:t>
            </a:r>
          </a:p>
        </p:txBody>
      </p:sp>
      <p:pic>
        <p:nvPicPr>
          <p:cNvPr id="1026" name="Picture 2" descr="Healing Generations">
            <a:extLst>
              <a:ext uri="{FF2B5EF4-FFF2-40B4-BE49-F238E27FC236}">
                <a16:creationId xmlns:a16="http://schemas.microsoft.com/office/drawing/2014/main" id="{7D1F9E79-8D58-2546-B67C-2D09A6068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244" y="3674175"/>
            <a:ext cx="2037512" cy="203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97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495" y="1728645"/>
            <a:ext cx="2348056" cy="2348056"/>
          </a:xfrm>
          <a:prstGeom prst="rect">
            <a:avLst/>
          </a:prstGeom>
        </p:spPr>
      </p:pic>
      <p:sp>
        <p:nvSpPr>
          <p:cNvPr id="6" name="TextBox 5"/>
          <p:cNvSpPr txBox="1"/>
          <p:nvPr/>
        </p:nvSpPr>
        <p:spPr>
          <a:xfrm>
            <a:off x="2753499" y="2347474"/>
            <a:ext cx="6192762" cy="1200329"/>
          </a:xfrm>
          <a:prstGeom prst="rect">
            <a:avLst/>
          </a:prstGeom>
          <a:noFill/>
        </p:spPr>
        <p:txBody>
          <a:bodyPr wrap="square" numCol="1" rtlCol="0">
            <a:spAutoFit/>
          </a:bodyPr>
          <a:lstStyle/>
          <a:p>
            <a:r>
              <a:rPr lang="en-US" sz="2400" dirty="0">
                <a:latin typeface="Fjallaone"/>
                <a:cs typeface="Fjallaone"/>
              </a:rPr>
              <a:t>FOR FURTHER INFORMATION, CONTACT</a:t>
            </a:r>
          </a:p>
          <a:p>
            <a:endParaRPr lang="en-US" sz="2400" b="1" dirty="0">
              <a:solidFill>
                <a:srgbClr val="726451"/>
              </a:solidFill>
              <a:latin typeface="Fjallaone"/>
              <a:cs typeface="Fjallaone"/>
            </a:endParaRPr>
          </a:p>
          <a:p>
            <a:r>
              <a:rPr lang="en-US" sz="2400" b="1" dirty="0">
                <a:solidFill>
                  <a:srgbClr val="726451"/>
                </a:solidFill>
                <a:latin typeface="Fjallaone"/>
                <a:cs typeface="Fjallaone"/>
              </a:rPr>
              <a:t>NATIONALCOMPADRESNETWORK.ORG</a:t>
            </a:r>
          </a:p>
        </p:txBody>
      </p:sp>
      <p:sp>
        <p:nvSpPr>
          <p:cNvPr id="7" name="TextBox 6"/>
          <p:cNvSpPr txBox="1"/>
          <p:nvPr/>
        </p:nvSpPr>
        <p:spPr>
          <a:xfrm>
            <a:off x="2637551" y="3547803"/>
            <a:ext cx="6308710" cy="1754326"/>
          </a:xfrm>
          <a:prstGeom prst="rect">
            <a:avLst/>
          </a:prstGeom>
          <a:noFill/>
        </p:spPr>
        <p:txBody>
          <a:bodyPr wrap="square" numCol="1" rtlCol="0">
            <a:spAutoFit/>
          </a:bodyPr>
          <a:lstStyle/>
          <a:p>
            <a:pPr algn="ctr"/>
            <a:r>
              <a:rPr lang="en-US" sz="3600" b="1" dirty="0">
                <a:latin typeface="Fjallaone"/>
                <a:cs typeface="Fjallaone"/>
              </a:rPr>
              <a:t>(408) 484-4191</a:t>
            </a:r>
          </a:p>
          <a:p>
            <a:pPr algn="ctr"/>
            <a:endParaRPr lang="en-US" sz="3600" dirty="0">
              <a:latin typeface="Fjallaone"/>
              <a:cs typeface="Fjallaone"/>
            </a:endParaRPr>
          </a:p>
          <a:p>
            <a:pPr algn="ctr"/>
            <a:r>
              <a:rPr lang="en-US" sz="3600" dirty="0" err="1">
                <a:latin typeface="Fjallaone"/>
                <a:cs typeface="Fjallaone"/>
              </a:rPr>
              <a:t>jerrytello.com</a:t>
            </a:r>
            <a:endParaRPr lang="en-US" sz="3600" dirty="0">
              <a:latin typeface="Fjallaone"/>
              <a:cs typeface="Fjallaone"/>
            </a:endParaRPr>
          </a:p>
        </p:txBody>
      </p:sp>
      <p:pic>
        <p:nvPicPr>
          <p:cNvPr id="2" name="Picture 1">
            <a:extLst>
              <a:ext uri="{FF2B5EF4-FFF2-40B4-BE49-F238E27FC236}">
                <a16:creationId xmlns:a16="http://schemas.microsoft.com/office/drawing/2014/main" id="{581D3798-C7AD-915F-EEE2-726C6F303D81}"/>
              </a:ext>
            </a:extLst>
          </p:cNvPr>
          <p:cNvPicPr>
            <a:picLocks noChangeAspect="1"/>
          </p:cNvPicPr>
          <p:nvPr/>
        </p:nvPicPr>
        <p:blipFill>
          <a:blip r:embed="rId3"/>
          <a:stretch>
            <a:fillRect/>
          </a:stretch>
        </p:blipFill>
        <p:spPr>
          <a:xfrm>
            <a:off x="146756" y="5951185"/>
            <a:ext cx="9144000" cy="904875"/>
          </a:xfrm>
          <a:prstGeom prst="rect">
            <a:avLst/>
          </a:prstGeom>
        </p:spPr>
      </p:pic>
    </p:spTree>
    <p:extLst>
      <p:ext uri="{BB962C8B-B14F-4D97-AF65-F5344CB8AC3E}">
        <p14:creationId xmlns:p14="http://schemas.microsoft.com/office/powerpoint/2010/main" val="11324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3574" y="496375"/>
            <a:ext cx="8685978" cy="6146285"/>
          </a:xfrm>
        </p:spPr>
        <p:txBody>
          <a:bodyPr numCol="1">
            <a:normAutofit fontScale="85000" lnSpcReduction="20000"/>
          </a:bodyPr>
          <a:lstStyle/>
          <a:p>
            <a:pPr marL="0" indent="0" algn="ctr">
              <a:lnSpc>
                <a:spcPct val="110000"/>
              </a:lnSpc>
              <a:buNone/>
            </a:pPr>
            <a:r>
              <a:rPr lang="en-US" sz="4000" dirty="0"/>
              <a:t>	</a:t>
            </a:r>
            <a:r>
              <a:rPr lang="en-US" sz="5000" dirty="0"/>
              <a:t> All families want to raise healthy children, </a:t>
            </a:r>
            <a:r>
              <a:rPr lang="en-US" sz="5000" b="1" i="1" dirty="0"/>
              <a:t>including boys, </a:t>
            </a:r>
            <a:r>
              <a:rPr lang="en-US" sz="5000" dirty="0"/>
              <a:t>to grow up to be </a:t>
            </a:r>
            <a:r>
              <a:rPr lang="en-US" sz="5000" b="1" i="1" dirty="0"/>
              <a:t>healthy, successful, respectful members of their family and community</a:t>
            </a:r>
            <a:r>
              <a:rPr lang="en-US" sz="5000" dirty="0"/>
              <a:t>.</a:t>
            </a:r>
          </a:p>
          <a:p>
            <a:pPr marL="0" indent="0" algn="ctr">
              <a:lnSpc>
                <a:spcPct val="110000"/>
              </a:lnSpc>
              <a:buNone/>
            </a:pPr>
            <a:r>
              <a:rPr lang="en-US" sz="5000" b="1" dirty="0"/>
              <a:t>For immigrant, indigenous and Boys of color, historical trauma, present day racism and systems inequities cause additional challenges. </a:t>
            </a:r>
          </a:p>
          <a:p>
            <a:pPr marL="0" indent="0" algn="r">
              <a:lnSpc>
                <a:spcPct val="110000"/>
              </a:lnSpc>
              <a:buNone/>
            </a:pPr>
            <a:endParaRPr lang="en-US" sz="4000" dirty="0"/>
          </a:p>
          <a:p>
            <a:pPr marL="0" indent="0">
              <a:lnSpc>
                <a:spcPct val="130000"/>
              </a:lnSpc>
              <a:buNone/>
            </a:pPr>
            <a:endParaRPr lang="en-US" dirty="0"/>
          </a:p>
        </p:txBody>
      </p:sp>
      <p:sp>
        <p:nvSpPr>
          <p:cNvPr id="2" name="Footer Placeholder 1"/>
          <p:cNvSpPr>
            <a:spLocks noGrp="1"/>
          </p:cNvSpPr>
          <p:nvPr>
            <p:ph type="ftr" sz="quarter" idx="11"/>
          </p:nvPr>
        </p:nvSpPr>
        <p:spPr/>
        <p:txBody>
          <a:bodyPr numCol="1"/>
          <a:lstStyle/>
          <a:p>
            <a:r>
              <a:rPr lang="en-US"/>
              <a:t>Jerry Tello, La Cultura Cura/NCN</a:t>
            </a:r>
          </a:p>
        </p:txBody>
      </p:sp>
    </p:spTree>
    <p:extLst>
      <p:ext uri="{BB962C8B-B14F-4D97-AF65-F5344CB8AC3E}">
        <p14:creationId xmlns:p14="http://schemas.microsoft.com/office/powerpoint/2010/main" val="2008126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ssieSunrise.jpg"/>
          <p:cNvPicPr>
            <a:picLocks noChangeAspect="1"/>
          </p:cNvPicPr>
          <p:nvPr/>
        </p:nvPicPr>
        <p:blipFill>
          <a:blip r:embed="rId3" cstate="email">
            <a:alphaModFix amt="77000"/>
            <a:extLst>
              <a:ext uri="{28A0092B-C50C-407E-A947-70E740481C1C}">
                <a14:useLocalDpi xmlns:a14="http://schemas.microsoft.com/office/drawing/2010/main" val="0"/>
              </a:ext>
            </a:extLst>
          </a:blip>
          <a:stretch>
            <a:fillRect/>
          </a:stretch>
        </p:blipFill>
        <p:spPr>
          <a:xfrm>
            <a:off x="-114300" y="-178217"/>
            <a:ext cx="9258300" cy="7170821"/>
          </a:xfrm>
          <a:prstGeom prst="rect">
            <a:avLst/>
          </a:prstGeom>
          <a:effectLst>
            <a:softEdge rad="254000"/>
          </a:effectLst>
        </p:spPr>
      </p:pic>
      <p:sp>
        <p:nvSpPr>
          <p:cNvPr id="2" name="Title 1"/>
          <p:cNvSpPr>
            <a:spLocks noGrp="1"/>
          </p:cNvSpPr>
          <p:nvPr>
            <p:ph type="title" idx="4294967295"/>
          </p:nvPr>
        </p:nvSpPr>
        <p:spPr>
          <a:xfrm>
            <a:off x="1810872" y="192505"/>
            <a:ext cx="5485210" cy="6472990"/>
          </a:xfrm>
        </p:spPr>
        <p:txBody>
          <a:bodyPr numCol="1">
            <a:normAutofit/>
          </a:bodyPr>
          <a:lstStyle/>
          <a:p>
            <a:pPr marL="0" indent="0" algn="ctr">
              <a:buNone/>
            </a:pPr>
            <a:r>
              <a:rPr lang="en-US" sz="4800" b="1" dirty="0">
                <a:solidFill>
                  <a:srgbClr val="FF0000"/>
                </a:solidFill>
              </a:rPr>
              <a:t> For many Men and Boys we must recognizes that</a:t>
            </a:r>
            <a:br>
              <a:rPr lang="en-US" sz="4800" b="1" dirty="0">
                <a:solidFill>
                  <a:srgbClr val="FF0000"/>
                </a:solidFill>
              </a:rPr>
            </a:br>
            <a:r>
              <a:rPr lang="en-US" sz="4500" b="1" i="1" dirty="0">
                <a:solidFill>
                  <a:schemeClr val="bg1"/>
                </a:solidFill>
              </a:rPr>
              <a:t>they Carry their Ancestors Burdens, Trauma and their Tears</a:t>
            </a:r>
          </a:p>
        </p:txBody>
      </p:sp>
      <p:sp>
        <p:nvSpPr>
          <p:cNvPr id="3" name="Subtitle 2"/>
          <p:cNvSpPr>
            <a:spLocks noGrp="1"/>
          </p:cNvSpPr>
          <p:nvPr>
            <p:ph idx="4294967295"/>
          </p:nvPr>
        </p:nvSpPr>
        <p:spPr>
          <a:xfrm>
            <a:off x="2007949" y="5686425"/>
            <a:ext cx="5102101" cy="979070"/>
          </a:xfrm>
        </p:spPr>
        <p:txBody>
          <a:bodyPr numCol="1">
            <a:normAutofit/>
          </a:bodyPr>
          <a:lstStyle/>
          <a:p>
            <a:pPr marL="0" indent="0" algn="ctr">
              <a:buNone/>
            </a:pPr>
            <a:endParaRPr lang="en-US" sz="4000" b="1" dirty="0">
              <a:solidFill>
                <a:srgbClr val="FF0000"/>
              </a:solidFill>
            </a:endParaRPr>
          </a:p>
          <a:p>
            <a:pPr marL="0" indent="0" algn="r">
              <a:buNone/>
            </a:pPr>
            <a:endParaRPr lang="en-US" b="1" dirty="0">
              <a:solidFill>
                <a:srgbClr val="FFFFFF"/>
              </a:solidFill>
            </a:endParaRPr>
          </a:p>
          <a:p>
            <a:pPr marL="0" indent="0" algn="r">
              <a:buNone/>
            </a:pPr>
            <a:endParaRPr lang="en-US" b="1" dirty="0">
              <a:solidFill>
                <a:srgbClr val="FFFFFF"/>
              </a:solidFill>
            </a:endParaRPr>
          </a:p>
        </p:txBody>
      </p:sp>
    </p:spTree>
    <p:extLst>
      <p:ext uri="{BB962C8B-B14F-4D97-AF65-F5344CB8AC3E}">
        <p14:creationId xmlns:p14="http://schemas.microsoft.com/office/powerpoint/2010/main" val="203528139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1930967"/>
            <a:ext cx="9144000" cy="4238435"/>
            <a:chOff x="0" y="0"/>
            <a:chExt cx="13699490" cy="6350000"/>
          </a:xfrm>
        </p:grpSpPr>
        <p:sp>
          <p:nvSpPr>
            <p:cNvPr id="3" name="Freeform 3"/>
            <p:cNvSpPr/>
            <p:nvPr/>
          </p:nvSpPr>
          <p:spPr>
            <a:xfrm>
              <a:off x="0" y="0"/>
              <a:ext cx="13699489" cy="6350000"/>
            </a:xfrm>
            <a:custGeom>
              <a:avLst/>
              <a:gdLst/>
              <a:ahLst/>
              <a:cxnLst/>
              <a:rect l="l" t="t" r="r" b="b"/>
              <a:pathLst>
                <a:path w="13699489" h="6350000">
                  <a:moveTo>
                    <a:pt x="13699489" y="6350000"/>
                  </a:moveTo>
                  <a:lnTo>
                    <a:pt x="0" y="6350000"/>
                  </a:lnTo>
                  <a:lnTo>
                    <a:pt x="0" y="1899920"/>
                  </a:lnTo>
                  <a:cubicBezTo>
                    <a:pt x="0" y="1899920"/>
                    <a:pt x="2849880" y="0"/>
                    <a:pt x="6899910" y="0"/>
                  </a:cubicBezTo>
                  <a:cubicBezTo>
                    <a:pt x="11300460" y="0"/>
                    <a:pt x="13699489" y="1899920"/>
                    <a:pt x="13699489" y="1899920"/>
                  </a:cubicBezTo>
                  <a:lnTo>
                    <a:pt x="13699489" y="6350000"/>
                  </a:lnTo>
                  <a:close/>
                </a:path>
              </a:pathLst>
            </a:custGeom>
            <a:blipFill>
              <a:blip r:embed="rId2"/>
              <a:stretch>
                <a:fillRect t="-6811" b="-6811"/>
              </a:stretch>
            </a:blipFill>
          </p:spPr>
          <p:txBody>
            <a:bodyPr/>
            <a:lstStyle/>
            <a:p>
              <a:endParaRPr lang="en-US"/>
            </a:p>
          </p:txBody>
        </p:sp>
      </p:grpSp>
      <p:sp>
        <p:nvSpPr>
          <p:cNvPr id="5" name="TextBox 2">
            <a:extLst>
              <a:ext uri="{FF2B5EF4-FFF2-40B4-BE49-F238E27FC236}">
                <a16:creationId xmlns:a16="http://schemas.microsoft.com/office/drawing/2014/main" id="{10C56143-8BCF-AE46-9C4C-774AE5B3BFAE}"/>
              </a:ext>
            </a:extLst>
          </p:cNvPr>
          <p:cNvSpPr txBox="1"/>
          <p:nvPr/>
        </p:nvSpPr>
        <p:spPr>
          <a:xfrm>
            <a:off x="838200" y="1028700"/>
            <a:ext cx="7539483" cy="780214"/>
          </a:xfrm>
          <a:prstGeom prst="rect">
            <a:avLst/>
          </a:prstGeom>
        </p:spPr>
        <p:txBody>
          <a:bodyPr wrap="square" lIns="0" tIns="0" rIns="0" bIns="0" rtlCol="0" anchor="t">
            <a:spAutoFit/>
          </a:bodyPr>
          <a:lstStyle/>
          <a:p>
            <a:pPr>
              <a:lnSpc>
                <a:spcPts val="6000"/>
              </a:lnSpc>
            </a:pPr>
            <a:r>
              <a:rPr lang="en-US" sz="6000" dirty="0">
                <a:solidFill>
                  <a:srgbClr val="CEDEEB"/>
                </a:solidFill>
                <a:latin typeface="Glacial Indifference"/>
              </a:rPr>
              <a:t>The Bridge – El Puente</a:t>
            </a:r>
          </a:p>
        </p:txBody>
      </p:sp>
    </p:spTree>
    <p:extLst>
      <p:ext uri="{BB962C8B-B14F-4D97-AF65-F5344CB8AC3E}">
        <p14:creationId xmlns:p14="http://schemas.microsoft.com/office/powerpoint/2010/main" val="294456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olcano.jpg"/>
          <p:cNvPicPr>
            <a:picLocks noChangeAspect="1"/>
          </p:cNvPicPr>
          <p:nvPr/>
        </p:nvPicPr>
        <p:blipFill>
          <a:blip r:embed="rId2">
            <a:alphaModFix amt="52000"/>
            <a:extLst>
              <a:ext uri="{28A0092B-C50C-407E-A947-70E740481C1C}">
                <a14:useLocalDpi xmlns:a14="http://schemas.microsoft.com/office/drawing/2010/main" val="0"/>
              </a:ext>
            </a:extLst>
          </a:blip>
          <a:stretch>
            <a:fillRect/>
          </a:stretch>
        </p:blipFill>
        <p:spPr>
          <a:xfrm>
            <a:off x="0" y="590284"/>
            <a:ext cx="9144000" cy="6103620"/>
          </a:xfrm>
          <a:prstGeom prst="rect">
            <a:avLst/>
          </a:prstGeom>
          <a:effectLst>
            <a:softEdge rad="228600"/>
          </a:effectLst>
        </p:spPr>
      </p:pic>
      <p:sp>
        <p:nvSpPr>
          <p:cNvPr id="2" name="Title 1"/>
          <p:cNvSpPr>
            <a:spLocks noGrp="1"/>
          </p:cNvSpPr>
          <p:nvPr>
            <p:ph type="title"/>
          </p:nvPr>
        </p:nvSpPr>
        <p:spPr>
          <a:xfrm>
            <a:off x="448732" y="1315997"/>
            <a:ext cx="8128000" cy="779251"/>
          </a:xfrm>
        </p:spPr>
        <p:txBody>
          <a:bodyPr numCol="1"/>
          <a:lstStyle/>
          <a:p>
            <a:br>
              <a:rPr lang="en-US" i="1" dirty="0">
                <a:solidFill>
                  <a:schemeClr val="tx1"/>
                </a:solidFill>
              </a:rPr>
            </a:br>
            <a:br>
              <a:rPr lang="en-US" i="1" dirty="0">
                <a:solidFill>
                  <a:schemeClr val="tx1"/>
                </a:solidFill>
              </a:rPr>
            </a:br>
            <a:br>
              <a:rPr lang="en-US" i="1" dirty="0">
                <a:solidFill>
                  <a:schemeClr val="tx1"/>
                </a:solidFill>
              </a:rPr>
            </a:br>
            <a:br>
              <a:rPr lang="en-US" i="1" dirty="0">
                <a:solidFill>
                  <a:schemeClr val="tx1"/>
                </a:solidFill>
              </a:rPr>
            </a:br>
            <a:br>
              <a:rPr lang="en-US" i="1" dirty="0">
                <a:solidFill>
                  <a:schemeClr val="tx1"/>
                </a:solidFill>
              </a:rPr>
            </a:br>
            <a:r>
              <a:rPr lang="en-US" b="1" i="1" dirty="0">
                <a:solidFill>
                  <a:srgbClr val="FF0000"/>
                </a:solidFill>
              </a:rPr>
              <a:t>Internalized Oppression</a:t>
            </a:r>
            <a:br>
              <a:rPr lang="en-US" b="1" i="1" dirty="0">
                <a:solidFill>
                  <a:srgbClr val="FF0000"/>
                </a:solidFill>
              </a:rPr>
            </a:br>
            <a:r>
              <a:rPr lang="en-US" i="1" dirty="0">
                <a:solidFill>
                  <a:schemeClr val="tx1"/>
                </a:solidFill>
              </a:rPr>
              <a:t>The result being that Young and older men being Stuck on the bridge of life</a:t>
            </a:r>
            <a:br>
              <a:rPr lang="en-US" i="1" dirty="0">
                <a:solidFill>
                  <a:schemeClr val="tx1"/>
                </a:solidFill>
              </a:rPr>
            </a:br>
            <a:r>
              <a:rPr lang="en-US" i="1" dirty="0">
                <a:solidFill>
                  <a:schemeClr val="tx1"/>
                </a:solidFill>
              </a:rPr>
              <a:t>DISCONNECTED from their True </a:t>
            </a:r>
            <a:r>
              <a:rPr lang="en-US" i="1" dirty="0" err="1">
                <a:solidFill>
                  <a:schemeClr val="tx1"/>
                </a:solidFill>
              </a:rPr>
              <a:t>honorableV</a:t>
            </a:r>
            <a:r>
              <a:rPr lang="en-US" i="1" dirty="0" err="1"/>
              <a:t>alues</a:t>
            </a:r>
            <a:r>
              <a:rPr lang="en-US" b="1" i="1" u="sng" dirty="0"/>
              <a:t> resulting in them adopting  oppressive, patriarchal ways of surviving</a:t>
            </a:r>
            <a:endParaRPr lang="en-US" b="1" i="1" u="sng" dirty="0">
              <a:solidFill>
                <a:schemeClr val="tx1"/>
              </a:solidFill>
            </a:endParaRPr>
          </a:p>
        </p:txBody>
      </p:sp>
      <p:sp>
        <p:nvSpPr>
          <p:cNvPr id="3" name="Content Placeholder 2"/>
          <p:cNvSpPr>
            <a:spLocks noGrp="1"/>
          </p:cNvSpPr>
          <p:nvPr>
            <p:ph idx="1"/>
          </p:nvPr>
        </p:nvSpPr>
        <p:spPr>
          <a:xfrm>
            <a:off x="135466" y="1625599"/>
            <a:ext cx="8754533" cy="4470401"/>
          </a:xfrm>
        </p:spPr>
        <p:txBody>
          <a:bodyPr numCol="1">
            <a:normAutofit/>
          </a:bodyPr>
          <a:lstStyle/>
          <a:p>
            <a:pPr marL="0" indent="0" algn="ctr">
              <a:lnSpc>
                <a:spcPct val="70000"/>
              </a:lnSpc>
              <a:buNone/>
            </a:pPr>
            <a:endParaRPr lang="en-US" sz="6600" dirty="0"/>
          </a:p>
          <a:p>
            <a:pPr marL="0" indent="0" algn="ctr">
              <a:lnSpc>
                <a:spcPct val="70000"/>
              </a:lnSpc>
              <a:buNone/>
            </a:pPr>
            <a:r>
              <a:rPr lang="en-US" sz="6600" dirty="0"/>
              <a:t> </a:t>
            </a:r>
          </a:p>
          <a:p>
            <a:pPr marL="0" indent="0" algn="ctr">
              <a:lnSpc>
                <a:spcPct val="70000"/>
              </a:lnSpc>
              <a:buNone/>
            </a:pPr>
            <a:endParaRPr lang="en-US" sz="4800" i="1" dirty="0"/>
          </a:p>
          <a:p>
            <a:pPr marL="0" indent="0" algn="ctr">
              <a:lnSpc>
                <a:spcPct val="70000"/>
              </a:lnSpc>
              <a:buNone/>
            </a:pPr>
            <a:endParaRPr lang="en-US" sz="8000" b="1" dirty="0"/>
          </a:p>
          <a:p>
            <a:pPr marL="0" indent="0" algn="ctr">
              <a:lnSpc>
                <a:spcPct val="70000"/>
              </a:lnSpc>
              <a:buNone/>
            </a:pPr>
            <a:endParaRPr lang="en-US" sz="8000" b="1" dirty="0"/>
          </a:p>
          <a:p>
            <a:pPr marL="0" indent="0" algn="ctr">
              <a:buNone/>
            </a:pPr>
            <a:endParaRPr lang="en-US" sz="6600" dirty="0"/>
          </a:p>
        </p:txBody>
      </p:sp>
      <p:sp>
        <p:nvSpPr>
          <p:cNvPr id="5" name="Rectangle 4"/>
          <p:cNvSpPr/>
          <p:nvPr/>
        </p:nvSpPr>
        <p:spPr>
          <a:xfrm>
            <a:off x="2358747" y="4526340"/>
            <a:ext cx="1110879" cy="1015663"/>
          </a:xfrm>
          <a:prstGeom prst="rect">
            <a:avLst/>
          </a:prstGeom>
          <a:noFill/>
        </p:spPr>
        <p:txBody>
          <a:bodyPr wrap="square" lIns="91440" tIns="45720" rIns="91440" bIns="45720" numCol="1">
            <a:spAutoFit/>
          </a:bodyPr>
          <a:lstStyle/>
          <a:p>
            <a:pPr algn="ct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rPr>
              <a:t> </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endParaRPr>
          </a:p>
        </p:txBody>
      </p:sp>
      <p:sp>
        <p:nvSpPr>
          <p:cNvPr id="6" name="Rectangle 5"/>
          <p:cNvSpPr/>
          <p:nvPr/>
        </p:nvSpPr>
        <p:spPr>
          <a:xfrm>
            <a:off x="3418827" y="4510020"/>
            <a:ext cx="1110879" cy="1015663"/>
          </a:xfrm>
          <a:prstGeom prst="rect">
            <a:avLst/>
          </a:prstGeom>
          <a:noFill/>
        </p:spPr>
        <p:txBody>
          <a:bodyPr wrap="square" lIns="91440" tIns="45720" rIns="91440" bIns="45720" numCol="1">
            <a:spAutoFit/>
          </a:bodyPr>
          <a:lstStyle/>
          <a:p>
            <a:pPr algn="ct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rPr>
              <a:t> </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endParaRPr>
          </a:p>
        </p:txBody>
      </p:sp>
    </p:spTree>
    <p:extLst>
      <p:ext uri="{BB962C8B-B14F-4D97-AF65-F5344CB8AC3E}">
        <p14:creationId xmlns:p14="http://schemas.microsoft.com/office/powerpoint/2010/main" val="39409615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57257" y="185341"/>
            <a:ext cx="1110879" cy="1015663"/>
          </a:xfrm>
          <a:prstGeom prst="rect">
            <a:avLst/>
          </a:prstGeom>
          <a:noFill/>
        </p:spPr>
        <p:txBody>
          <a:bodyPr wrap="square" lIns="91440" tIns="45720" rIns="91440" bIns="45720">
            <a:spAutoFit/>
          </a:bodyPr>
          <a:lstStyle/>
          <a:p>
            <a:pPr algn="ct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Rectangle 14"/>
          <p:cNvSpPr/>
          <p:nvPr/>
        </p:nvSpPr>
        <p:spPr>
          <a:xfrm>
            <a:off x="6991728" y="550617"/>
            <a:ext cx="1110879" cy="1015663"/>
          </a:xfrm>
          <a:prstGeom prst="rect">
            <a:avLst/>
          </a:prstGeom>
          <a:noFill/>
        </p:spPr>
        <p:txBody>
          <a:bodyPr wrap="square" lIns="91440" tIns="45720" rIns="91440" bIns="45720">
            <a:spAutoFit/>
          </a:bodyPr>
          <a:lstStyle/>
          <a:p>
            <a:pPr algn="ct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3" name="Diagram 2"/>
          <p:cNvGraphicFramePr/>
          <p:nvPr/>
        </p:nvGraphicFramePr>
        <p:xfrm>
          <a:off x="1473200" y="2129589"/>
          <a:ext cx="6096000" cy="429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4294967295"/>
          </p:nvPr>
        </p:nvSpPr>
        <p:spPr>
          <a:xfrm>
            <a:off x="3942607" y="6305797"/>
            <a:ext cx="3717967" cy="259278"/>
          </a:xfrm>
          <a:prstGeom prst="rect">
            <a:avLst/>
          </a:prstGeom>
        </p:spPr>
        <p:txBody>
          <a:bodyPr/>
          <a:lstStyle/>
          <a:p>
            <a:r>
              <a:rPr lang="en-US"/>
              <a:t>Jerry Tello, La Cultura Cura/NCN</a:t>
            </a:r>
          </a:p>
        </p:txBody>
      </p:sp>
      <p:sp>
        <p:nvSpPr>
          <p:cNvPr id="8" name="TextBox 7">
            <a:extLst>
              <a:ext uri="{FF2B5EF4-FFF2-40B4-BE49-F238E27FC236}">
                <a16:creationId xmlns:a16="http://schemas.microsoft.com/office/drawing/2014/main" id="{CD0F0EC6-B441-C7F8-090C-E06FB4561654}"/>
              </a:ext>
            </a:extLst>
          </p:cNvPr>
          <p:cNvSpPr txBox="1"/>
          <p:nvPr/>
        </p:nvSpPr>
        <p:spPr>
          <a:xfrm>
            <a:off x="1041393" y="292925"/>
            <a:ext cx="5816607" cy="1569660"/>
          </a:xfrm>
          <a:prstGeom prst="rect">
            <a:avLst/>
          </a:prstGeom>
          <a:noFill/>
        </p:spPr>
        <p:txBody>
          <a:bodyPr wrap="square">
            <a:sp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rPr>
              <a:t>   COLONIZATION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rPr>
              <a:t>Spirit Break Process</a:t>
            </a:r>
            <a:endParaRPr lang="en-US" sz="3200" dirty="0"/>
          </a:p>
        </p:txBody>
      </p:sp>
    </p:spTree>
    <p:extLst>
      <p:ext uri="{BB962C8B-B14F-4D97-AF65-F5344CB8AC3E}">
        <p14:creationId xmlns:p14="http://schemas.microsoft.com/office/powerpoint/2010/main" val="134252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55407" y="185341"/>
            <a:ext cx="6805168" cy="1015663"/>
          </a:xfrm>
          <a:prstGeom prst="rect">
            <a:avLst/>
          </a:prstGeom>
          <a:noFill/>
        </p:spPr>
        <p:txBody>
          <a:bodyPr wrap="square" lIns="91440" tIns="45720" rIns="91440" bIns="45720" numCol="1">
            <a:spAutoFit/>
          </a:bodyPr>
          <a:lstStyle/>
          <a:p>
            <a:pPr algn="ct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rPr>
              <a:t>Mental Health Issues</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endParaRPr>
          </a:p>
        </p:txBody>
      </p:sp>
      <p:sp>
        <p:nvSpPr>
          <p:cNvPr id="15" name="Rectangle 14"/>
          <p:cNvSpPr/>
          <p:nvPr/>
        </p:nvSpPr>
        <p:spPr>
          <a:xfrm>
            <a:off x="3268136" y="202274"/>
            <a:ext cx="1110879" cy="1015663"/>
          </a:xfrm>
          <a:prstGeom prst="rect">
            <a:avLst/>
          </a:prstGeom>
          <a:noFill/>
        </p:spPr>
        <p:txBody>
          <a:bodyPr wrap="square" lIns="91440" tIns="45720" rIns="91440" bIns="45720" numCol="1">
            <a:spAutoFit/>
          </a:bodyPr>
          <a:lstStyle/>
          <a:p>
            <a:pPr algn="ct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rPr>
              <a:t> </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scaled="0"/>
              </a:gradFill>
            </a:endParaRPr>
          </a:p>
        </p:txBody>
      </p:sp>
      <p:graphicFrame>
        <p:nvGraphicFramePr>
          <p:cNvPr id="3" name="Diagram 2"/>
          <p:cNvGraphicFramePr/>
          <p:nvPr/>
        </p:nvGraphicFramePr>
        <p:xfrm>
          <a:off x="1473200" y="184813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4294967295"/>
          </p:nvPr>
        </p:nvSpPr>
        <p:spPr>
          <a:xfrm>
            <a:off x="3942607" y="6305797"/>
            <a:ext cx="3717967" cy="259278"/>
          </a:xfrm>
          <a:prstGeom prst="rect">
            <a:avLst/>
          </a:prstGeom>
        </p:spPr>
        <p:txBody>
          <a:bodyPr numCol="1"/>
          <a:lstStyle/>
          <a:p>
            <a:r>
              <a:rPr lang="en-US"/>
              <a:t>Jerry Tello, La Cultura Cura/NCN</a:t>
            </a:r>
          </a:p>
        </p:txBody>
      </p:sp>
    </p:spTree>
    <p:extLst>
      <p:ext uri="{BB962C8B-B14F-4D97-AF65-F5344CB8AC3E}">
        <p14:creationId xmlns:p14="http://schemas.microsoft.com/office/powerpoint/2010/main" val="160034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219F3-F927-8D3C-6B4D-8038498EF638}"/>
            </a:ext>
          </a:extLst>
        </p:cNvPr>
        <p:cNvGrpSpPr/>
        <p:nvPr/>
      </p:nvGrpSpPr>
      <p:grpSpPr>
        <a:xfrm>
          <a:off x="0" y="0"/>
          <a:ext cx="0" cy="0"/>
          <a:chOff x="0" y="0"/>
          <a:chExt cx="0" cy="0"/>
        </a:xfrm>
      </p:grpSpPr>
      <p:pic>
        <p:nvPicPr>
          <p:cNvPr id="4" name="Picture 3" descr="AussieSunrise.jpg">
            <a:extLst>
              <a:ext uri="{FF2B5EF4-FFF2-40B4-BE49-F238E27FC236}">
                <a16:creationId xmlns:a16="http://schemas.microsoft.com/office/drawing/2014/main" id="{5FEB38A0-1605-1BB2-AB46-D97D0C4E3EDA}"/>
              </a:ext>
            </a:extLst>
          </p:cNvPr>
          <p:cNvPicPr>
            <a:picLocks noChangeAspect="1"/>
          </p:cNvPicPr>
          <p:nvPr/>
        </p:nvPicPr>
        <p:blipFill>
          <a:blip r:embed="rId3" cstate="email">
            <a:alphaModFix amt="77000"/>
            <a:extLst>
              <a:ext uri="{28A0092B-C50C-407E-A947-70E740481C1C}">
                <a14:useLocalDpi xmlns:a14="http://schemas.microsoft.com/office/drawing/2010/main" val="0"/>
              </a:ext>
            </a:extLst>
          </a:blip>
          <a:stretch>
            <a:fillRect/>
          </a:stretch>
        </p:blipFill>
        <p:spPr>
          <a:xfrm>
            <a:off x="0" y="192505"/>
            <a:ext cx="9258300" cy="7170821"/>
          </a:xfrm>
          <a:prstGeom prst="rect">
            <a:avLst/>
          </a:prstGeom>
          <a:effectLst>
            <a:softEdge rad="254000"/>
          </a:effectLst>
        </p:spPr>
      </p:pic>
      <p:sp>
        <p:nvSpPr>
          <p:cNvPr id="2" name="Title 1">
            <a:extLst>
              <a:ext uri="{FF2B5EF4-FFF2-40B4-BE49-F238E27FC236}">
                <a16:creationId xmlns:a16="http://schemas.microsoft.com/office/drawing/2014/main" id="{71D98568-3E44-4D1F-88BF-3EF89F2A55CE}"/>
              </a:ext>
            </a:extLst>
          </p:cNvPr>
          <p:cNvSpPr>
            <a:spLocks noGrp="1"/>
          </p:cNvSpPr>
          <p:nvPr>
            <p:ph type="title" idx="4294967295"/>
          </p:nvPr>
        </p:nvSpPr>
        <p:spPr>
          <a:xfrm>
            <a:off x="1810872" y="192505"/>
            <a:ext cx="5485210" cy="6472990"/>
          </a:xfrm>
        </p:spPr>
        <p:txBody>
          <a:bodyPr numCol="1">
            <a:normAutofit fontScale="90000"/>
          </a:bodyPr>
          <a:lstStyle/>
          <a:p>
            <a:pPr marL="0" indent="0" algn="ctr">
              <a:buNone/>
            </a:pPr>
            <a:br>
              <a:rPr lang="en-US" sz="4800" b="1" dirty="0">
                <a:solidFill>
                  <a:srgbClr val="FF0000"/>
                </a:solidFill>
              </a:rPr>
            </a:br>
            <a:r>
              <a:rPr lang="en-US" sz="4800" b="1" dirty="0">
                <a:solidFill>
                  <a:schemeClr val="bg1"/>
                </a:solidFill>
              </a:rPr>
              <a:t>So </a:t>
            </a:r>
            <a:r>
              <a:rPr lang="en-US" sz="4800" b="1" dirty="0">
                <a:solidFill>
                  <a:srgbClr val="FF0000"/>
                </a:solidFill>
              </a:rPr>
              <a:t>Rites of Passage</a:t>
            </a:r>
            <a:r>
              <a:rPr lang="en-US" sz="4800" b="1" dirty="0">
                <a:solidFill>
                  <a:schemeClr val="bg1"/>
                </a:solidFill>
              </a:rPr>
              <a:t> and Healing of boys and men requires </a:t>
            </a:r>
            <a:r>
              <a:rPr lang="en-US" sz="4800" b="1" dirty="0" err="1">
                <a:solidFill>
                  <a:schemeClr val="bg1"/>
                </a:solidFill>
              </a:rPr>
              <a:t>regrounding</a:t>
            </a:r>
            <a:r>
              <a:rPr lang="en-US" sz="4800" b="1" dirty="0">
                <a:solidFill>
                  <a:schemeClr val="bg1"/>
                </a:solidFill>
              </a:rPr>
              <a:t> them in teachings of </a:t>
            </a:r>
            <a:r>
              <a:rPr lang="en-US" sz="4800" b="1" dirty="0">
                <a:solidFill>
                  <a:srgbClr val="FF0000"/>
                </a:solidFill>
              </a:rPr>
              <a:t>SACRED MANHOOD</a:t>
            </a:r>
            <a:r>
              <a:rPr lang="en-US" sz="4800" b="1" dirty="0">
                <a:solidFill>
                  <a:schemeClr val="bg1"/>
                </a:solidFill>
              </a:rPr>
              <a:t> and guiding them to shed and decolonize the wounded ways. </a:t>
            </a:r>
            <a:br>
              <a:rPr lang="en-US" sz="8000" b="1" dirty="0">
                <a:solidFill>
                  <a:srgbClr val="FF0000"/>
                </a:solidFill>
              </a:rPr>
            </a:br>
            <a:endParaRPr lang="en-US" sz="4500" b="1" i="1" dirty="0">
              <a:solidFill>
                <a:schemeClr val="bg1"/>
              </a:solidFill>
            </a:endParaRPr>
          </a:p>
        </p:txBody>
      </p:sp>
      <p:sp>
        <p:nvSpPr>
          <p:cNvPr id="3" name="Subtitle 2">
            <a:extLst>
              <a:ext uri="{FF2B5EF4-FFF2-40B4-BE49-F238E27FC236}">
                <a16:creationId xmlns:a16="http://schemas.microsoft.com/office/drawing/2014/main" id="{1760483B-83F1-A181-20D8-1689AA7ED74F}"/>
              </a:ext>
            </a:extLst>
          </p:cNvPr>
          <p:cNvSpPr>
            <a:spLocks noGrp="1"/>
          </p:cNvSpPr>
          <p:nvPr>
            <p:ph idx="4294967295"/>
          </p:nvPr>
        </p:nvSpPr>
        <p:spPr>
          <a:xfrm>
            <a:off x="2007949" y="5686425"/>
            <a:ext cx="5102101" cy="979070"/>
          </a:xfrm>
        </p:spPr>
        <p:txBody>
          <a:bodyPr numCol="1">
            <a:normAutofit/>
          </a:bodyPr>
          <a:lstStyle/>
          <a:p>
            <a:pPr marL="0" indent="0" algn="ctr">
              <a:buNone/>
            </a:pPr>
            <a:endParaRPr lang="en-US" sz="4000" b="1" dirty="0">
              <a:solidFill>
                <a:srgbClr val="FF0000"/>
              </a:solidFill>
            </a:endParaRPr>
          </a:p>
          <a:p>
            <a:pPr marL="0" indent="0" algn="r">
              <a:buNone/>
            </a:pPr>
            <a:endParaRPr lang="en-US" b="1" dirty="0">
              <a:solidFill>
                <a:srgbClr val="FFFFFF"/>
              </a:solidFill>
            </a:endParaRPr>
          </a:p>
          <a:p>
            <a:pPr marL="0" indent="0" algn="r">
              <a:buNone/>
            </a:pPr>
            <a:endParaRPr lang="en-US" b="1" dirty="0">
              <a:solidFill>
                <a:srgbClr val="FFFFFF"/>
              </a:solidFill>
            </a:endParaRPr>
          </a:p>
        </p:txBody>
      </p:sp>
    </p:spTree>
    <p:extLst>
      <p:ext uri="{BB962C8B-B14F-4D97-AF65-F5344CB8AC3E}">
        <p14:creationId xmlns:p14="http://schemas.microsoft.com/office/powerpoint/2010/main" val="33607897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numCol="1"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6239</TotalTime>
  <Words>1008</Words>
  <Application>Microsoft Macintosh PowerPoint</Application>
  <PresentationFormat>On-screen Show (4:3)</PresentationFormat>
  <Paragraphs>148</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Fjallaone</vt:lpstr>
      <vt:lpstr>Glacial Indifference</vt:lpstr>
      <vt:lpstr>Goudy Old Style</vt:lpstr>
      <vt:lpstr>Impact</vt:lpstr>
      <vt:lpstr>Rockwell</vt:lpstr>
      <vt:lpstr>Wingdings</vt:lpstr>
      <vt:lpstr>Inkwell</vt:lpstr>
      <vt:lpstr>Sacred Manhood and Male Rites of Passage:  From Trauma to Healing</vt:lpstr>
      <vt:lpstr>Recapturing and Reclaiming our True Spirit Circulo de Hombres - 1988 Men’s Retreat</vt:lpstr>
      <vt:lpstr>PowerPoint Presentation</vt:lpstr>
      <vt:lpstr> For many Men and Boys we must recognizes that they Carry their Ancestors Burdens, Trauma and their Tears</vt:lpstr>
      <vt:lpstr>PowerPoint Presentation</vt:lpstr>
      <vt:lpstr>     Internalized Oppression The result being that Young and older men being Stuck on the bridge of life DISCONNECTED from their True honorableValues resulting in them adopting  oppressive, patriarchal ways of surviving</vt:lpstr>
      <vt:lpstr>PowerPoint Presentation</vt:lpstr>
      <vt:lpstr>PowerPoint Presentation</vt:lpstr>
      <vt:lpstr> So Rites of Passage and Healing of boys and men requires regrounding them in teachings of SACRED MANHOOD and guiding them to shed and decolonize the wounded ways.  </vt:lpstr>
      <vt:lpstr>  Systemic Inequity Culturally Based Health and Healing is Interconnected to All Our Relations and Experiences. The systems, and it’s service providers  either support or contribute to the healthy development or the imbalance in our lives.  </vt:lpstr>
      <vt:lpstr>PowerPoint Presentation</vt:lpstr>
      <vt:lpstr>:    Transformational Rites of Passage,  Healing and Restoration     La Cultura Cura  </vt:lpstr>
      <vt:lpstr>GROUNDED TeachingS</vt:lpstr>
      <vt:lpstr>RITES OF PASSAGE </vt:lpstr>
      <vt:lpstr>RECLAIMING THE NARRATIVE</vt:lpstr>
      <vt:lpstr>EL HOMBRE NOBLE (A Noble Man)</vt:lpstr>
      <vt:lpstr>THE DEFENITION OF  the True MACHO</vt:lpstr>
      <vt:lpstr>Men’s Extended Kinship Support</vt:lpstr>
      <vt:lpstr>Systems Role …</vt:lpstr>
      <vt:lpstr>PowerPoint Presentation</vt:lpstr>
      <vt:lpstr>CURRICULUM</vt:lpstr>
      <vt:lpstr>A PLEDGE  FOR FATHERHOOD  &amp; MALE RESPONSIBILITY</vt:lpstr>
      <vt:lpstr>Please follow us and Subscribe</vt:lpstr>
      <vt:lpstr>PowerPoint Presentation</vt:lpstr>
    </vt:vector>
  </TitlesOfParts>
  <Company>Sacred Circles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Transformational Healing</dc:title>
  <dc:creator>jerry tello</dc:creator>
  <cp:lastModifiedBy>Nivea Castaneda</cp:lastModifiedBy>
  <cp:revision>202</cp:revision>
  <dcterms:created xsi:type="dcterms:W3CDTF">2013-01-17T00:43:32Z</dcterms:created>
  <dcterms:modified xsi:type="dcterms:W3CDTF">2024-11-13T00:35:48Z</dcterms:modified>
</cp:coreProperties>
</file>